
<file path=[Content_Types].xml><?xml version="1.0" encoding="utf-8"?>
<Types xmlns="http://schemas.openxmlformats.org/package/2006/content-types">
  <Override PartName="/ppt/slides/slide29.xml" ContentType="application/vnd.openxmlformats-officedocument.presentationml.slide+xml"/>
  <Override PartName="/ppt/slides/slide47.xml" ContentType="application/vnd.openxmlformats-officedocument.presentationml.slide+xml"/>
  <Override PartName="/ppt/slides/slide58.xml" ContentType="application/vnd.openxmlformats-officedocument.presentationml.slide+xml"/>
  <Override PartName="/ppt/slides/slide76.xml" ContentType="application/vnd.openxmlformats-officedocument.presentationml.slide+xml"/>
  <Override PartName="/ppt/slides/slide94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36.xml" ContentType="application/vnd.openxmlformats-officedocument.presentationml.slide+xml"/>
  <Override PartName="/ppt/slides/slide54.xml" ContentType="application/vnd.openxmlformats-officedocument.presentationml.slide+xml"/>
  <Override PartName="/ppt/slides/slide65.xml" ContentType="application/vnd.openxmlformats-officedocument.presentationml.slide+xml"/>
  <Override PartName="/ppt/slides/slide83.xml" ContentType="application/vnd.openxmlformats-officedocument.presentationml.slide+xml"/>
  <Override PartName="/ppt/slides/slide102.xml" ContentType="application/vnd.openxmlformats-officedocument.presentationml.slide+xml"/>
  <Override PartName="/ppt/slideLayouts/slideLayout6.xml" ContentType="application/vnd.openxmlformats-officedocument.presentationml.slideLayout+xml"/>
  <Override PartName="/ppt/tags/tag4.xml" ContentType="application/vnd.openxmlformats-officedocument.presentationml.tags+xml"/>
  <Override PartName="/ppt/theme/themeOverride5.xml" ContentType="application/vnd.openxmlformats-officedocument.themeOverride+xml"/>
  <Override PartName="/ppt/slides/slide25.xml" ContentType="application/vnd.openxmlformats-officedocument.presentationml.slide+xml"/>
  <Override PartName="/ppt/slides/slide43.xml" ContentType="application/vnd.openxmlformats-officedocument.presentationml.slide+xml"/>
  <Override PartName="/ppt/slides/slide72.xml" ContentType="application/vnd.openxmlformats-officedocument.presentationml.slide+xml"/>
  <Override PartName="/ppt/slides/slide90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xml" ContentType="application/xml"/>
  <Override PartName="/ppt/slides/slide14.xml" ContentType="application/vnd.openxmlformats-officedocument.presentationml.slide+xml"/>
  <Override PartName="/ppt/slides/slide32.xml" ContentType="application/vnd.openxmlformats-officedocument.presentationml.slide+xml"/>
  <Override PartName="/ppt/slides/slide50.xml" ContentType="application/vnd.openxmlformats-officedocument.presentationml.slide+xml"/>
  <Override PartName="/ppt/slides/slide61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theme/themeOverride1.xml" ContentType="application/vnd.openxmlformats-officedocument.themeOverride+xml"/>
  <Override PartName="/ppt/slides/slide1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s/slide99.xml" ContentType="application/vnd.openxmlformats-officedocument.presentationml.slide+xml"/>
  <Override PartName="/ppt/slides/slide9.xml" ContentType="application/vnd.openxmlformats-officedocument.presentationml.slide+xml"/>
  <Override PartName="/ppt/slides/slide59.xml" ContentType="application/vnd.openxmlformats-officedocument.presentationml.slide+xml"/>
  <Override PartName="/ppt/slides/slide77.xml" ContentType="application/vnd.openxmlformats-officedocument.presentationml.slide+xml"/>
  <Override PartName="/ppt/slides/slide88.xml" ContentType="application/vnd.openxmlformats-officedocument.presentationml.slide+xml"/>
  <Override PartName="/ppt/viewProps.xml" ContentType="application/vnd.openxmlformats-officedocument.presentationml.viewProp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48.xml" ContentType="application/vnd.openxmlformats-officedocument.presentationml.slide+xml"/>
  <Override PartName="/ppt/slides/slide66.xml" ContentType="application/vnd.openxmlformats-officedocument.presentationml.slide+xml"/>
  <Override PartName="/ppt/slides/slide95.xml" ContentType="application/vnd.openxmlformats-officedocument.presentationml.slide+xml"/>
  <Override PartName="/ppt/slides/slide103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slides/slide46.xml" ContentType="application/vnd.openxmlformats-officedocument.presentationml.slide+xml"/>
  <Override PartName="/ppt/slides/slide55.xml" ContentType="application/vnd.openxmlformats-officedocument.presentationml.slide+xml"/>
  <Override PartName="/ppt/slides/slide64.xml" ContentType="application/vnd.openxmlformats-officedocument.presentationml.slide+xml"/>
  <Override PartName="/ppt/slides/slide73.xml" ContentType="application/vnd.openxmlformats-officedocument.presentationml.slide+xml"/>
  <Override PartName="/ppt/slides/slide84.xml" ContentType="application/vnd.openxmlformats-officedocument.presentationml.slide+xml"/>
  <Override PartName="/ppt/slides/slide93.xml" ContentType="application/vnd.openxmlformats-officedocument.presentationml.slide+xml"/>
  <Override PartName="/ppt/slides/slide101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ags/tag5.xml" ContentType="application/vnd.openxmlformats-officedocument.presentationml.tags+xml"/>
  <Override PartName="/ppt/theme/themeOverride6.xml" ContentType="application/vnd.openxmlformats-officedocument.themeOverr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s/slide44.xml" ContentType="application/vnd.openxmlformats-officedocument.presentationml.slide+xml"/>
  <Override PartName="/ppt/slides/slide53.xml" ContentType="application/vnd.openxmlformats-officedocument.presentationml.slide+xml"/>
  <Override PartName="/ppt/slides/slide62.xml" ContentType="application/vnd.openxmlformats-officedocument.presentationml.slide+xml"/>
  <Override PartName="/ppt/slides/slide71.xml" ContentType="application/vnd.openxmlformats-officedocument.presentationml.slide+xml"/>
  <Override PartName="/ppt/slides/slide80.xml" ContentType="application/vnd.openxmlformats-officedocument.presentationml.slide+xml"/>
  <Override PartName="/ppt/slides/slide82.xml" ContentType="application/vnd.openxmlformats-officedocument.presentationml.slide+xml"/>
  <Override PartName="/ppt/slides/slide91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tags/tag3.xml" ContentType="application/vnd.openxmlformats-officedocument.presentationml.tags+xml"/>
  <Override PartName="/ppt/theme/themeOverride4.xml" ContentType="application/vnd.openxmlformats-officedocument.themeOverr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s/slide42.xml" ContentType="application/vnd.openxmlformats-officedocument.presentationml.slide+xml"/>
  <Override PartName="/ppt/slides/slide51.xml" ContentType="application/vnd.openxmlformats-officedocument.presentationml.slide+xml"/>
  <Override PartName="/ppt/slides/slide60.xml" ContentType="application/vnd.openxmlformats-officedocument.presentationml.slide+xml"/>
  <Override PartName="/ppt/slideLayouts/slideLayout1.xml" ContentType="application/vnd.openxmlformats-officedocument.presentationml.slideLayout+xml"/>
  <Override PartName="/ppt/tags/tag1.xml" ContentType="application/vnd.openxmlformats-officedocument.presentationml.tags+xml"/>
  <Override PartName="/ppt/theme/themeOverride2.xml" ContentType="application/vnd.openxmlformats-officedocument.themeOverr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s/slide4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89.xml" ContentType="application/vnd.openxmlformats-officedocument.presentationml.slide+xml"/>
  <Override PartName="/ppt/slides/slide98.xml" ContentType="application/vnd.openxmlformats-officedocument.presentationml.slide+xml"/>
  <Override PartName="/ppt/slides/slide8.xml" ContentType="application/vnd.openxmlformats-officedocument.presentationml.slide+xml"/>
  <Override PartName="/ppt/slides/slide49.xml" ContentType="application/vnd.openxmlformats-officedocument.presentationml.slide+xml"/>
  <Override PartName="/ppt/slides/slide69.xml" ContentType="application/vnd.openxmlformats-officedocument.presentationml.slide+xml"/>
  <Override PartName="/ppt/slides/slide78.xml" ContentType="application/vnd.openxmlformats-officedocument.presentationml.slide+xml"/>
  <Override PartName="/ppt/slides/slide87.xml" ContentType="application/vnd.openxmlformats-officedocument.presentationml.slide+xml"/>
  <Override PartName="/ppt/slides/slide96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s/slide38.xml" ContentType="application/vnd.openxmlformats-officedocument.presentationml.slide+xml"/>
  <Override PartName="/ppt/slides/slide56.xml" ContentType="application/vnd.openxmlformats-officedocument.presentationml.slide+xml"/>
  <Override PartName="/ppt/slides/slide67.xml" ContentType="application/vnd.openxmlformats-officedocument.presentationml.slide+xml"/>
  <Override PartName="/ppt/slides/slide85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27.xml" ContentType="application/vnd.openxmlformats-officedocument.presentationml.slide+xml"/>
  <Override PartName="/ppt/slides/slide45.xml" ContentType="application/vnd.openxmlformats-officedocument.presentationml.slide+xml"/>
  <Override PartName="/ppt/slides/slide74.xml" ContentType="application/vnd.openxmlformats-officedocument.presentationml.slide+xml"/>
  <Override PartName="/ppt/slides/slide92.xml" ContentType="application/vnd.openxmlformats-officedocument.presentationml.slide+xml"/>
  <Override PartName="/ppt/slideLayouts/slideLayout4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34.xml" ContentType="application/vnd.openxmlformats-officedocument.presentationml.slide+xml"/>
  <Override PartName="/ppt/slides/slide52.xml" ContentType="application/vnd.openxmlformats-officedocument.presentationml.slide+xml"/>
  <Override PartName="/ppt/slides/slide63.xml" ContentType="application/vnd.openxmlformats-officedocument.presentationml.slide+xml"/>
  <Override PartName="/ppt/slides/slide81.xml" ContentType="application/vnd.openxmlformats-officedocument.presentationml.slide+xml"/>
  <Override PartName="/ppt/slides/slide100.xml" ContentType="application/vnd.openxmlformats-officedocument.presentationml.slide+xml"/>
  <Override PartName="/ppt/tags/tag2.xml" ContentType="application/vnd.openxmlformats-officedocument.presentationml.tags+xml"/>
  <Override PartName="/ppt/theme/themeOverride3.xml" ContentType="application/vnd.openxmlformats-officedocument.themeOverride+xml"/>
  <Default Extension="rels" ContentType="application/vnd.openxmlformats-package.relationships+xml"/>
  <Override PartName="/ppt/slides/slide23.xml" ContentType="application/vnd.openxmlformats-officedocument.presentationml.slide+xml"/>
  <Override PartName="/ppt/slides/slide41.xml" ContentType="application/vnd.openxmlformats-officedocument.presentationml.slide+xml"/>
  <Override PartName="/ppt/slides/slide70.xml" ContentType="application/vnd.openxmlformats-officedocument.presentationml.slide+xml"/>
  <Override PartName="/ppt/slides/slide12.xml" ContentType="application/vnd.openxmlformats-officedocument.presentationml.slide+xml"/>
  <Override PartName="/ppt/slides/slide30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79.xml" ContentType="application/vnd.openxmlformats-officedocument.presentationml.slide+xml"/>
  <Override PartName="/ppt/slides/slide7.xml" ContentType="application/vnd.openxmlformats-officedocument.presentationml.slide+xml"/>
  <Override PartName="/ppt/slides/slide68.xml" ContentType="application/vnd.openxmlformats-officedocument.presentationml.slide+xml"/>
  <Override PartName="/ppt/slides/slide97.xml" ContentType="application/vnd.openxmlformats-officedocument.presentationml.slide+xml"/>
  <Override PartName="/ppt/slideLayouts/slideLayout9.xml" ContentType="application/vnd.openxmlformats-officedocument.presentationml.slideLayout+xml"/>
  <Override PartName="/ppt/slides/slide28.xml" ContentType="application/vnd.openxmlformats-officedocument.presentationml.slide+xml"/>
  <Override PartName="/ppt/slides/slide39.xml" ContentType="application/vnd.openxmlformats-officedocument.presentationml.slide+xml"/>
  <Override PartName="/ppt/slides/slide57.xml" ContentType="application/vnd.openxmlformats-officedocument.presentationml.slide+xml"/>
  <Override PartName="/ppt/slides/slide75.xml" ContentType="application/vnd.openxmlformats-officedocument.presentationml.slide+xml"/>
  <Override PartName="/ppt/slides/slide86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4" r:id="rId1"/>
  </p:sldMasterIdLst>
  <p:notesMasterIdLst>
    <p:notesMasterId r:id="rId105"/>
  </p:notesMasterIdLst>
  <p:sldIdLst>
    <p:sldId id="347" r:id="rId2"/>
    <p:sldId id="346" r:id="rId3"/>
    <p:sldId id="257" r:id="rId4"/>
    <p:sldId id="332" r:id="rId5"/>
    <p:sldId id="328" r:id="rId6"/>
    <p:sldId id="330" r:id="rId7"/>
    <p:sldId id="473" r:id="rId8"/>
    <p:sldId id="402" r:id="rId9"/>
    <p:sldId id="266" r:id="rId10"/>
    <p:sldId id="372" r:id="rId11"/>
    <p:sldId id="333" r:id="rId12"/>
    <p:sldId id="259" r:id="rId13"/>
    <p:sldId id="335" r:id="rId14"/>
    <p:sldId id="334" r:id="rId15"/>
    <p:sldId id="488" r:id="rId16"/>
    <p:sldId id="261" r:id="rId17"/>
    <p:sldId id="262" r:id="rId18"/>
    <p:sldId id="417" r:id="rId19"/>
    <p:sldId id="263" r:id="rId20"/>
    <p:sldId id="489" r:id="rId21"/>
    <p:sldId id="403" r:id="rId22"/>
    <p:sldId id="264" r:id="rId23"/>
    <p:sldId id="404" r:id="rId24"/>
    <p:sldId id="405" r:id="rId25"/>
    <p:sldId id="265" r:id="rId26"/>
    <p:sldId id="406" r:id="rId27"/>
    <p:sldId id="407" r:id="rId28"/>
    <p:sldId id="341" r:id="rId29"/>
    <p:sldId id="485" r:id="rId30"/>
    <p:sldId id="486" r:id="rId31"/>
    <p:sldId id="487" r:id="rId32"/>
    <p:sldId id="408" r:id="rId33"/>
    <p:sldId id="409" r:id="rId34"/>
    <p:sldId id="416" r:id="rId35"/>
    <p:sldId id="410" r:id="rId36"/>
    <p:sldId id="342" r:id="rId37"/>
    <p:sldId id="412" r:id="rId38"/>
    <p:sldId id="411" r:id="rId39"/>
    <p:sldId id="343" r:id="rId40"/>
    <p:sldId id="491" r:id="rId41"/>
    <p:sldId id="413" r:id="rId42"/>
    <p:sldId id="344" r:id="rId43"/>
    <p:sldId id="490" r:id="rId44"/>
    <p:sldId id="414" r:id="rId45"/>
    <p:sldId id="415" r:id="rId46"/>
    <p:sldId id="354" r:id="rId47"/>
    <p:sldId id="355" r:id="rId48"/>
    <p:sldId id="380" r:id="rId49"/>
    <p:sldId id="356" r:id="rId50"/>
    <p:sldId id="382" r:id="rId51"/>
    <p:sldId id="418" r:id="rId52"/>
    <p:sldId id="421" r:id="rId53"/>
    <p:sldId id="385" r:id="rId54"/>
    <p:sldId id="386" r:id="rId55"/>
    <p:sldId id="357" r:id="rId56"/>
    <p:sldId id="375" r:id="rId57"/>
    <p:sldId id="359" r:id="rId58"/>
    <p:sldId id="361" r:id="rId59"/>
    <p:sldId id="275" r:id="rId60"/>
    <p:sldId id="390" r:id="rId61"/>
    <p:sldId id="393" r:id="rId62"/>
    <p:sldId id="391" r:id="rId63"/>
    <p:sldId id="277" r:id="rId64"/>
    <p:sldId id="419" r:id="rId65"/>
    <p:sldId id="279" r:id="rId66"/>
    <p:sldId id="474" r:id="rId67"/>
    <p:sldId id="475" r:id="rId68"/>
    <p:sldId id="476" r:id="rId69"/>
    <p:sldId id="477" r:id="rId70"/>
    <p:sldId id="478" r:id="rId71"/>
    <p:sldId id="462" r:id="rId72"/>
    <p:sldId id="463" r:id="rId73"/>
    <p:sldId id="464" r:id="rId74"/>
    <p:sldId id="465" r:id="rId75"/>
    <p:sldId id="467" r:id="rId76"/>
    <p:sldId id="482" r:id="rId77"/>
    <p:sldId id="468" r:id="rId78"/>
    <p:sldId id="484" r:id="rId79"/>
    <p:sldId id="481" r:id="rId80"/>
    <p:sldId id="480" r:id="rId81"/>
    <p:sldId id="469" r:id="rId82"/>
    <p:sldId id="470" r:id="rId83"/>
    <p:sldId id="471" r:id="rId84"/>
    <p:sldId id="281" r:id="rId85"/>
    <p:sldId id="282" r:id="rId86"/>
    <p:sldId id="283" r:id="rId87"/>
    <p:sldId id="472" r:id="rId88"/>
    <p:sldId id="284" r:id="rId89"/>
    <p:sldId id="493" r:id="rId90"/>
    <p:sldId id="494" r:id="rId91"/>
    <p:sldId id="450" r:id="rId92"/>
    <p:sldId id="451" r:id="rId93"/>
    <p:sldId id="452" r:id="rId94"/>
    <p:sldId id="453" r:id="rId95"/>
    <p:sldId id="454" r:id="rId96"/>
    <p:sldId id="455" r:id="rId97"/>
    <p:sldId id="456" r:id="rId98"/>
    <p:sldId id="457" r:id="rId99"/>
    <p:sldId id="458" r:id="rId100"/>
    <p:sldId id="459" r:id="rId101"/>
    <p:sldId id="479" r:id="rId102"/>
    <p:sldId id="401" r:id="rId103"/>
    <p:sldId id="430" r:id="rId104"/>
  </p:sldIdLst>
  <p:sldSz cx="9144000" cy="6858000" type="screen4x3"/>
  <p:notesSz cx="9144000" cy="6858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20" autoAdjust="0"/>
    <p:restoredTop sz="93500" autoAdjust="0"/>
  </p:normalViewPr>
  <p:slideViewPr>
    <p:cSldViewPr>
      <p:cViewPr>
        <p:scale>
          <a:sx n="50" d="100"/>
          <a:sy n="50" d="100"/>
        </p:scale>
        <p:origin x="-588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39294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529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07" Type="http://schemas.openxmlformats.org/officeDocument/2006/relationships/viewProps" Target="viewProps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presProps" Target="presProp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tableStyles" Target="tableStyles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518160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2117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1FAD8E6-8407-411A-AE0B-A7057D2D74C9}" type="datetimeFigureOut">
              <a:rPr lang="ar-EG" smtClean="0"/>
              <a:pPr/>
              <a:t>23/02/1431</a:t>
            </a:fld>
            <a:endParaRPr lang="ar-EG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ar-EG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518160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ar-E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2117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B3BC3E0B-5E5C-478F-A4E4-54DC85C5F993}" type="slidenum">
              <a:rPr lang="ar-EG" smtClean="0"/>
              <a:pPr/>
              <a:t>‹#›</a:t>
            </a:fld>
            <a:endParaRPr lang="ar-E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C3E0B-5E5C-478F-A4E4-54DC85C5F993}" type="slidenum">
              <a:rPr lang="ar-EG" smtClean="0"/>
              <a:pPr/>
              <a:t>1</a:t>
            </a:fld>
            <a:endParaRPr lang="ar-EG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2857500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ar-EG" smtClean="0"/>
          </a:p>
        </p:txBody>
      </p:sp>
      <p:sp>
        <p:nvSpPr>
          <p:cNvPr id="5120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  <a:defRPr/>
            </a:pPr>
            <a:fld id="{6591489D-F9C2-49F4-BC62-B1EA74731383}" type="slidenum">
              <a:rPr lang="en-US" sz="1200" kern="1200">
                <a:solidFill>
                  <a:prstClr val="black"/>
                </a:solidFill>
                <a:latin typeface="Arial" pitchFamily="34" charset="0"/>
                <a:ea typeface="+mn-ea"/>
                <a:cs typeface="Arial" pitchFamily="34" charset="0"/>
              </a:rPr>
              <a:pPr algn="l" rtl="0" fontAlgn="base">
                <a:spcBef>
                  <a:spcPct val="0"/>
                </a:spcBef>
                <a:spcAft>
                  <a:spcPct val="0"/>
                </a:spcAft>
                <a:defRPr/>
              </a:pPr>
              <a:t>49</a:t>
            </a:fld>
            <a:endParaRPr lang="en-US" sz="1200" kern="1200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C3E0B-5E5C-478F-A4E4-54DC85C5F993}" type="slidenum">
              <a:rPr lang="ar-EG" smtClean="0"/>
              <a:pPr/>
              <a:t>53</a:t>
            </a:fld>
            <a:endParaRPr lang="ar-EG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ar-EG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3BC3E0B-5E5C-478F-A4E4-54DC85C5F993}" type="slidenum">
              <a:rPr lang="ar-EG" smtClean="0"/>
              <a:pPr/>
              <a:t>55</a:t>
            </a:fld>
            <a:endParaRPr lang="ar-EG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l" rtl="0">
              <a:defRPr/>
            </a:pPr>
            <a:fld id="{77C165FE-FDE2-4DA8-A418-8CD7E29B5143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pPr algn="r" rtl="0">
              <a:defRPr/>
            </a:pPr>
            <a:fld id="{C297B6FF-81B5-479C-9AEC-C9DF784242B3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0D693C2D-EBC6-4D88-B229-3592FE75AD1A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DB4EF039-FA9C-4372-98C3-D93960AD68C4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5568F765-4BCC-4CF3-9482-F8F06C466F89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82957B2A-A9AA-4694-BC63-554CBA24A6FF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4C239FDB-7D21-4175-A1B6-555776988F98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40778288-92EB-400F-9FBE-F9CB8A511759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A8AD0ABE-96C5-47D8-A361-E5B23BFAA322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382A6C8B-89B6-4BEB-AA48-66B48FB1629F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119935CB-D809-4169-B08A-08A835DFDA4D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8FF8F70D-C89C-4B18-9499-294DBA88147C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9C932271-5A92-43A5-B7EC-6963609F371C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103E5ABE-85E9-44C8-A328-CF633F5DBEB8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pPr algn="l" rtl="0">
              <a:defRPr/>
            </a:pPr>
            <a:fld id="{D64A2DCE-8E87-4559-A10A-4ECCC3361A11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E41AFFA2-C418-4795-81F7-49806F08667F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l" rtl="0">
              <a:defRPr/>
            </a:pPr>
            <a:fld id="{0F359AFC-93C0-4B88-86D3-DE54436C0BB8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 algn="r" rtl="0">
              <a:defRPr/>
            </a:pPr>
            <a:fld id="{4AC14699-9549-4A9F-B2A5-ED9C9DE6013C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034FC6A0-525C-40F2-AD9B-A87E4D0886E6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BC4DD817-DA11-4370-94D4-64DFE7DE00EC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 algn="l" rtl="0">
              <a:defRPr/>
            </a:pPr>
            <a:fld id="{142A9667-32F6-4CC9-ACD6-02F5B1B8A155}" type="datetimeFigureOut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l" rtl="0">
                <a:defRPr/>
              </a:pPr>
              <a:t>2/7/2010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 algn="ctr" rtl="0">
              <a:defRPr/>
            </a:pPr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 algn="r" rtl="0">
              <a:defRPr/>
            </a:pPr>
            <a:fld id="{4522EA40-330E-4CFC-A896-5AD0028A3A09}" type="slidenum">
              <a:rPr lang="en-US" sz="1200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  <a:cs typeface="+mn-cs"/>
              </a:rPr>
              <a:pPr algn="r" rtl="0">
                <a:defRPr/>
              </a:pPr>
              <a:t>‹#›</a:t>
            </a:fld>
            <a:endParaRPr lang="en-US" sz="1200" kern="1200">
              <a:solidFill>
                <a:prstClr val="black">
                  <a:tint val="75000"/>
                </a:prstClr>
              </a:solidFill>
              <a:latin typeface="Calibri"/>
              <a:ea typeface="+mn-ea"/>
              <a:cs typeface="+mn-cs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8763" y="304800"/>
            <a:ext cx="7564437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ar-EG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1479550" y="1981200"/>
            <a:ext cx="3736975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5368925" y="1981200"/>
            <a:ext cx="3736975" cy="4114800"/>
          </a:xfrm>
        </p:spPr>
        <p:txBody>
          <a:bodyPr/>
          <a:lstStyle/>
          <a:p>
            <a:endParaRPr lang="ar-EG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481138" y="6248400"/>
            <a:ext cx="1782762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7973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72263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BF6B6AE4-990F-4E22-9BC0-E0402C390D49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685800" y="609600"/>
            <a:ext cx="7772400" cy="54864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ar-EG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582D3574-0BCE-4A31-A53F-7049AB837C49}" type="slidenum">
              <a:rPr lang="ar-SA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5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rtl="0">
              <a:defRPr/>
            </a:pPr>
            <a:fld id="{9878BC06-78A5-40AB-BBF1-9A98FBEA957B}" type="datetimeFigureOut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rtl="0">
                <a:defRPr/>
              </a:pPr>
              <a:t>2/7/2010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 rtl="0">
              <a:defRPr/>
            </a:pPr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 rtl="0">
              <a:defRPr/>
            </a:pPr>
            <a:fld id="{205760CC-E82B-4D3F-9136-85BFC0F7923A}" type="slidenum">
              <a:rPr lang="en-US" kern="1200" smtClean="0">
                <a:solidFill>
                  <a:prstClr val="black">
                    <a:tint val="75000"/>
                  </a:prstClr>
                </a:solidFill>
                <a:latin typeface="Calibri"/>
                <a:ea typeface="+mn-ea"/>
              </a:rPr>
              <a:pPr rtl="0">
                <a:defRPr/>
              </a:pPr>
              <a:t>‹#›</a:t>
            </a:fld>
            <a:endParaRPr lang="en-US" kern="1200">
              <a:solidFill>
                <a:prstClr val="black">
                  <a:tint val="75000"/>
                </a:prstClr>
              </a:solidFill>
              <a:latin typeface="Calibri"/>
              <a:ea typeface="+mn-ea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05" r:id="rId1"/>
    <p:sldLayoutId id="2147483806" r:id="rId2"/>
    <p:sldLayoutId id="2147483807" r:id="rId3"/>
    <p:sldLayoutId id="2147483808" r:id="rId4"/>
    <p:sldLayoutId id="2147483809" r:id="rId5"/>
    <p:sldLayoutId id="2147483810" r:id="rId6"/>
    <p:sldLayoutId id="2147483811" r:id="rId7"/>
    <p:sldLayoutId id="2147483812" r:id="rId8"/>
    <p:sldLayoutId id="2147483813" r:id="rId9"/>
    <p:sldLayoutId id="2147483814" r:id="rId10"/>
    <p:sldLayoutId id="2147483815" r:id="rId11"/>
    <p:sldLayoutId id="2147483816" r:id="rId12"/>
    <p:sldLayoutId id="2147483817" r:id="rId13"/>
  </p:sldLayoutIdLst>
  <p:transition spd="med">
    <p:wedge/>
  </p:transition>
  <p:timing>
    <p:tnLst>
      <p:par>
        <p:cTn id="1" dur="indefinite" restart="never" nodeType="tmRoot"/>
      </p:par>
    </p:tnLst>
  </p:timing>
  <p:txStyles>
    <p:titleStyle>
      <a:lvl1pPr algn="l" rtl="1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r" rtl="1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r" rtl="1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r" rtl="1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r" rtl="1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r" rtl="1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rtl="1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emedicine.medscape.com/article/213595-overview" TargetMode="External"/><Relationship Id="rId2" Type="http://schemas.openxmlformats.org/officeDocument/2006/relationships/hyperlink" Target="http://emedicine.medscape.com/article/1277360-overview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hyperlink" Target="http://emedicine.medscape.com/article/1277360-overview" TargetMode="Externa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g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gif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gif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3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4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5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6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2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10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2" descr="C:\Documents and Settings\FAHEEM KHATTAK\Desktop\Picture1.jp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</p:spPr>
      </p:pic>
      <p:sp>
        <p:nvSpPr>
          <p:cNvPr id="20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 smtClean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362200" y="304800"/>
            <a:ext cx="6172200" cy="2133599"/>
          </a:xfr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pPr algn="ctr"/>
            <a:r>
              <a:rPr lang="en-US" sz="36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Burn  basic  facts and management principles</a:t>
            </a:r>
            <a: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chemeClr val="tx2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BY</a:t>
            </a: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Tamer </a:t>
            </a:r>
            <a:r>
              <a:rPr lang="en-US" sz="3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Rushdy</a:t>
            </a:r>
            <a:endParaRPr lang="ar-EG" sz="3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505200"/>
            <a:ext cx="7772400" cy="1199704"/>
          </a:xfrm>
        </p:spPr>
        <p:txBody>
          <a:bodyPr>
            <a:normAutofit/>
          </a:bodyPr>
          <a:lstStyle/>
          <a:p>
            <a:pPr algn="ctr"/>
            <a:r>
              <a:rPr lang="ar-EG" sz="3600" dirty="0" smtClean="0">
                <a:solidFill>
                  <a:schemeClr val="accent6">
                    <a:lumMod val="75000"/>
                  </a:schemeClr>
                </a:solidFill>
              </a:rPr>
              <a:t>النار التى خوف الله بها عباده فى الآخره و جعلها ابتلاء للصالحين و انذارا للعاصين فى الدنيا</a:t>
            </a:r>
          </a:p>
          <a:p>
            <a:pPr algn="ctr"/>
            <a:endParaRPr lang="ar-EG" sz="3600" dirty="0">
              <a:solidFill>
                <a:schemeClr val="accent6">
                  <a:lumMod val="75000"/>
                </a:schemeClr>
              </a:solidFill>
            </a:endParaRPr>
          </a:p>
        </p:txBody>
      </p:sp>
      <p:pic>
        <p:nvPicPr>
          <p:cNvPr id="1028" name="Picture 4" descr="E:\surgery\burn seminar\fire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1981200" cy="3429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200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Times New Roman"/>
              </a:rPr>
              <a:t>Survival was once the only aim of success in managing serious burn cases.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Times New Roman"/>
              </a:rPr>
              <a:t> Today, however, the overriding objective of burn care has become reintegration of the patient into the home and community.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Arial"/>
                <a:ea typeface="Times New Roman"/>
              </a:rPr>
              <a:t> This goal has extended the traditional role of the burn care team beyond acute wound closure.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en-US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15000"/>
              </a:lnSpc>
              <a:spcAft>
                <a:spcPts val="1000"/>
              </a:spcAft>
              <a:buNone/>
            </a:pPr>
            <a:r>
              <a:rPr lang="en-US" sz="2800" u="sng" dirty="0" smtClean="0">
                <a:latin typeface="Calibri"/>
                <a:ea typeface="Calibri"/>
                <a:cs typeface="Arial"/>
              </a:rPr>
              <a:t>We shall study burn from these aspects in order:</a:t>
            </a:r>
          </a:p>
          <a:p>
            <a:pPr algn="l" rtl="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Epidemiology concerning Egypt</a:t>
            </a:r>
          </a:p>
          <a:p>
            <a:pPr algn="l" rtl="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28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Aetiology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and types</a:t>
            </a:r>
          </a:p>
          <a:p>
            <a:pPr algn="l" rtl="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28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Pathophysiology</a:t>
            </a:r>
            <a:endParaRPr lang="en-US" sz="2800" dirty="0" smtClean="0">
              <a:latin typeface="Times New Roman" pitchFamily="18" charset="0"/>
              <a:ea typeface="Calibri"/>
              <a:cs typeface="Times New Roman" pitchFamily="18" charset="0"/>
            </a:endParaRPr>
          </a:p>
          <a:p>
            <a:pPr algn="l" rtl="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2800" dirty="0" err="1" smtClean="0">
                <a:latin typeface="Times New Roman" pitchFamily="18" charset="0"/>
                <a:ea typeface="Calibri"/>
                <a:cs typeface="Times New Roman" pitchFamily="18" charset="0"/>
              </a:rPr>
              <a:t>Prehospital</a:t>
            </a: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 care(management at scene)</a:t>
            </a:r>
          </a:p>
          <a:p>
            <a:pPr algn="l" rtl="0">
              <a:lnSpc>
                <a:spcPct val="115000"/>
              </a:lnSpc>
              <a:spcAft>
                <a:spcPts val="1000"/>
              </a:spcAft>
              <a:buFont typeface="Wingdings" pitchFamily="2" charset="2"/>
              <a:buChar char="§"/>
            </a:pPr>
            <a:r>
              <a:rPr lang="en-US" sz="2800" dirty="0" smtClean="0">
                <a:latin typeface="Times New Roman" pitchFamily="18" charset="0"/>
                <a:ea typeface="Calibri"/>
                <a:cs typeface="Times New Roman" pitchFamily="18" charset="0"/>
              </a:rPr>
              <a:t>Management in four stages(modern burn care)</a:t>
            </a: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0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ar-EG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066800"/>
            <a:ext cx="8229600" cy="4525963"/>
          </a:xfrm>
        </p:spPr>
        <p:txBody>
          <a:bodyPr>
            <a:normAutofit lnSpcReduction="10000"/>
          </a:bodyPr>
          <a:lstStyle/>
          <a:p>
            <a:pPr algn="l" rtl="0">
              <a:buNone/>
            </a:pPr>
            <a:r>
              <a:rPr lang="en-US" u="sng" dirty="0" smtClean="0">
                <a:latin typeface="Times New Roman" pitchFamily="18" charset="0"/>
                <a:cs typeface="Times New Roman" pitchFamily="18" charset="0"/>
              </a:rPr>
              <a:t>Modern burn care may be divided into the following 4 general phases:</a:t>
            </a:r>
          </a:p>
          <a:p>
            <a:pPr lvl="0" algn="l" rtl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first phase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initial evaluation and </a:t>
            </a:r>
            <a:r>
              <a:rPr lang="en-US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resuscitation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occurs on days 1-3 and requires an accurate fluid resuscitation and thorough evaluation for other injuries and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comorbid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conditions.</a:t>
            </a:r>
          </a:p>
          <a:p>
            <a:pPr lvl="0" algn="l" rtl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second phase,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initial </a:t>
            </a:r>
            <a:r>
              <a:rPr lang="en-US" u="sng" dirty="0" smtClean="0">
                <a:latin typeface="Times New Roman" pitchFamily="18" charset="0"/>
                <a:cs typeface="Times New Roman" pitchFamily="18" charset="0"/>
                <a:hlinkClick r:id="rId3"/>
              </a:rPr>
              <a:t>wound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 excision and biologic closure, includes the maneuver that changes the natural history of the disease. This is accomplished typically by a series of staged operations that are completed during the first few days after injury.</a:t>
            </a:r>
          </a:p>
          <a:p>
            <a:endParaRPr lang="ar-EG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 rtl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 rtl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ar-EG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 algn="l" rtl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third phase, </a:t>
            </a:r>
            <a:r>
              <a:rPr lang="en-US" sz="25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definitive wound closure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, involves replacement of temporary wound covers with a definitive cover; there is also closure and acute reconstruction of areas with small surface area but high complexity, such as the face and hands.</a:t>
            </a:r>
          </a:p>
          <a:p>
            <a:pPr lvl="0" algn="l" rtl="0">
              <a:buNone/>
            </a:pPr>
            <a:r>
              <a:rPr lang="en-US" b="1" dirty="0" smtClean="0">
                <a:latin typeface="Times New Roman" pitchFamily="18" charset="0"/>
                <a:cs typeface="Times New Roman" pitchFamily="18" charset="0"/>
              </a:rPr>
              <a:t>The final stage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care is </a:t>
            </a:r>
            <a:r>
              <a:rPr lang="en-US" sz="2500" u="sng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  <a:hlinkClick r:id="rId2"/>
              </a:rPr>
              <a:t>rehabilitation, reconstruction, and reintegration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 Although this begins during the resuscitation period, it becomes time-consuming and involved toward the end of the acute hospital stay.</a:t>
            </a:r>
          </a:p>
          <a:p>
            <a:pPr algn="l">
              <a:buNone/>
            </a:pP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Introduction</a:t>
            </a:r>
            <a:endParaRPr lang="ar-EG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624078" indent="-514350" algn="l" rtl="0">
              <a:buFont typeface="+mj-lt"/>
              <a:buAutoNum type="alphaUcPeriod"/>
            </a:pPr>
            <a:r>
              <a:rPr lang="en-US" dirty="0" smtClean="0"/>
              <a:t>Epidemiology</a:t>
            </a:r>
          </a:p>
          <a:p>
            <a:pPr marL="624078" indent="-514350" algn="l" rtl="0">
              <a:buFont typeface="+mj-lt"/>
              <a:buAutoNum type="alphaUcPeriod"/>
            </a:pPr>
            <a:r>
              <a:rPr lang="en-US" dirty="0" err="1" smtClean="0"/>
              <a:t>Aetiology</a:t>
            </a:r>
            <a:r>
              <a:rPr lang="en-US" dirty="0" smtClean="0"/>
              <a:t> and types</a:t>
            </a:r>
          </a:p>
          <a:p>
            <a:pPr marL="624078" indent="-514350" algn="l" rtl="0">
              <a:buFont typeface="+mj-lt"/>
              <a:buAutoNum type="alphaUcPeriod"/>
            </a:pPr>
            <a:r>
              <a:rPr lang="en-US" dirty="0" err="1" smtClean="0"/>
              <a:t>Pathophysiology</a:t>
            </a:r>
            <a:endParaRPr lang="en-US" dirty="0" smtClean="0"/>
          </a:p>
          <a:p>
            <a:pPr marL="624078" indent="-514350" algn="l" rtl="0">
              <a:buFont typeface="+mj-lt"/>
              <a:buAutoNum type="alphaUcPeriod"/>
            </a:pPr>
            <a:r>
              <a:rPr lang="en-US" dirty="0" smtClean="0"/>
              <a:t>Care at scene</a:t>
            </a:r>
          </a:p>
          <a:p>
            <a:pPr marL="624078" indent="-514350" algn="l" rtl="0">
              <a:buFont typeface="+mj-lt"/>
              <a:buAutoNum type="alphaUcPeriod"/>
            </a:pPr>
            <a:r>
              <a:rPr lang="en-US" dirty="0" smtClean="0"/>
              <a:t>Emergency room treatment</a:t>
            </a:r>
          </a:p>
          <a:p>
            <a:pPr marL="628650" indent="-266700" algn="l" rtl="0"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Airway </a:t>
            </a:r>
          </a:p>
          <a:p>
            <a:pPr marL="628650" indent="-266700" algn="l" rtl="0"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Circulation </a:t>
            </a:r>
          </a:p>
          <a:p>
            <a:pPr marL="628650" indent="-266700" algn="l" rtl="0"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Initial wound </a:t>
            </a:r>
            <a:r>
              <a:rPr lang="en-US" dirty="0" err="1" smtClean="0">
                <a:solidFill>
                  <a:srgbClr val="FF0000"/>
                </a:solidFill>
              </a:rPr>
              <a:t>assesment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</a:p>
          <a:p>
            <a:pPr marL="628650" indent="-266700" algn="l" rtl="0">
              <a:buFont typeface="Wingdings" pitchFamily="2" charset="2"/>
              <a:buChar char="q"/>
            </a:pPr>
            <a:r>
              <a:rPr lang="en-US" dirty="0" smtClean="0">
                <a:solidFill>
                  <a:srgbClr val="FF0000"/>
                </a:solidFill>
              </a:rPr>
              <a:t>Initial wound management</a:t>
            </a:r>
          </a:p>
          <a:p>
            <a:pPr marL="624078" indent="-514350" algn="l" rtl="0">
              <a:buNone/>
            </a:pPr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ar-EG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Today we shall discuss</a:t>
            </a:r>
            <a:endParaRPr lang="ar-EG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:\1_82651_1_6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Epidemiology</a:t>
            </a:r>
            <a:endParaRPr lang="ar-EG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919472"/>
          </a:xfrm>
        </p:spPr>
        <p:txBody>
          <a:bodyPr>
            <a:normAutofit/>
          </a:bodyPr>
          <a:lstStyle/>
          <a:p>
            <a:pPr lvl="0"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Burn injuries in Egypt represent a major problem as compared with heart diseases, malignancy and road accidents. </a:t>
            </a:r>
          </a:p>
          <a:p>
            <a:pPr lvl="0"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Studies reveal that about 0.1% of the total population are affected by major burns. </a:t>
            </a:r>
          </a:p>
          <a:p>
            <a:pPr lvl="0" algn="l" rtl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0"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Death rate is still high, about 30%. Of the saved ,36% need later reconstruction. Domestic causes are responsible for 75% of the injuries, the rest are caused by industrial and road.</a:t>
            </a:r>
          </a:p>
          <a:p>
            <a:pPr lvl="0" algn="l" rtl="0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/>
            <a:endParaRPr lang="en-US" dirty="0" smtClean="0"/>
          </a:p>
          <a:p>
            <a:pPr algn="l"/>
            <a:endParaRPr lang="en-US" dirty="0" smtClean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EPIDEMIOLOGY</a:t>
            </a:r>
            <a:endParaRPr lang="ar-EG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228600" y="1143000"/>
            <a:ext cx="8686800" cy="4864293"/>
          </a:xfrm>
        </p:spPr>
        <p:txBody>
          <a:bodyPr>
            <a:normAutofit/>
          </a:bodyPr>
          <a:lstStyle/>
          <a:p>
            <a:pPr algn="l" rtl="0">
              <a:buNone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This  is a study prospectively carried out on 880 acutely burned patients admitted to the Burn Unit of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Ain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Shams University 1 May 1995 to the 31 October 2001, with the objective to analyze the epidemiological features of burned patients in our country.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Females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(53.1%) were more prevalent than males (46.8%).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Adults 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(61%) </a:t>
            </a:r>
            <a:r>
              <a:rPr lang="en-US" sz="2800" dirty="0" err="1" smtClean="0">
                <a:latin typeface="Times New Roman" pitchFamily="18" charset="0"/>
                <a:cs typeface="Times New Roman" pitchFamily="18" charset="0"/>
              </a:rPr>
              <a:t>superceded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children (39%).</a:t>
            </a:r>
          </a:p>
          <a:p>
            <a:pPr algn="l" rtl="0">
              <a:buFont typeface="Wingdings" pitchFamily="2" charset="2"/>
              <a:buChar char="v"/>
            </a:pP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Females were most commonly burned at home and mainly suffered from flame and scald burns.</a:t>
            </a:r>
          </a:p>
          <a:p>
            <a:pPr algn="l" rtl="0">
              <a:buFont typeface="Wingdings" pitchFamily="2" charset="2"/>
              <a:buChar char="v"/>
            </a:pP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ar-EG" sz="2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 rtl="0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EPIDEMIOLOGY</a:t>
            </a:r>
            <a:endParaRPr lang="ar-EG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219200"/>
            <a:ext cx="8915400" cy="5334000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Males 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were most commonly burned in outdoor and work locations than at home and mainly sustained electric and flame burns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>
              <a:buFont typeface="Wingdings" pitchFamily="2" charset="2"/>
              <a:buChar char="v"/>
            </a:pPr>
            <a:endParaRPr lang="ar-EG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Children were mostly burned at home and were mainly victims of scald and flame burns. 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None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They had lower rates of full thickness burns compared to adults.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Epidemiology</a:t>
            </a:r>
            <a:endParaRPr lang="ar-EG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Cutaneous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burns are caused by the application of heat, cold, or caustic chemicals to the skin.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When heat is applied to the skin, the depth of injury is proportionate to the temperature applied, the duration of contact, and the thickness of the skin</a:t>
            </a: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 rtl="0"/>
            <a:r>
              <a:rPr lang="en-US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Etiology</a:t>
            </a:r>
            <a:r>
              <a:rPr lang="en-US" sz="4000" dirty="0" smtClean="0"/>
              <a:t/>
            </a:r>
            <a:br>
              <a:rPr lang="en-US" sz="4000" dirty="0" smtClean="0"/>
            </a:br>
            <a:endParaRPr lang="ar-EG" sz="40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0" y="1481328"/>
            <a:ext cx="8915400" cy="5071872"/>
          </a:xfrm>
        </p:spPr>
        <p:txBody>
          <a:bodyPr>
            <a:normAutofit fontScale="92500" lnSpcReduction="20000"/>
          </a:bodyPr>
          <a:lstStyle/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en-US" sz="2800" dirty="0" smtClean="0">
                <a:latin typeface="Calibri"/>
                <a:ea typeface="Calibri"/>
                <a:cs typeface="Arial"/>
              </a:rPr>
              <a:t>In civilian practice, scalds, usually from hot water, are the most common cause of burns. Water at 140°F (60°C) creates a deep dermal or full- thickness burn in 3 s. </a:t>
            </a: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en-US" sz="2800" dirty="0" smtClean="0">
                <a:latin typeface="Calibri"/>
                <a:ea typeface="Calibri"/>
                <a:cs typeface="Arial"/>
              </a:rPr>
              <a:t>At 156°F (69°C) the same burn occurs in 1 s. </a:t>
            </a: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ar-EG" sz="2800" dirty="0" smtClean="0">
                <a:latin typeface="Calibri"/>
                <a:ea typeface="Calibri"/>
              </a:rPr>
              <a:t> </a:t>
            </a:r>
            <a:r>
              <a:rPr lang="en-US" sz="2800" dirty="0" smtClean="0">
                <a:latin typeface="Calibri"/>
                <a:ea typeface="Calibri"/>
                <a:cs typeface="Arial"/>
              </a:rPr>
              <a:t>Boiling water always causes deep burns. </a:t>
            </a: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en-US" sz="2800" dirty="0" smtClean="0">
                <a:latin typeface="Calibri"/>
                <a:ea typeface="Calibri"/>
                <a:cs typeface="Arial"/>
              </a:rPr>
              <a:t> Exposed areas tend to be burned less deeply than areas covered with thin clothing. </a:t>
            </a:r>
          </a:p>
          <a:p>
            <a:pPr marL="342900" lvl="0" indent="-342900" algn="l" rtl="0">
              <a:lnSpc>
                <a:spcPct val="115000"/>
              </a:lnSpc>
              <a:spcAft>
                <a:spcPts val="1000"/>
              </a:spcAft>
              <a:tabLst>
                <a:tab pos="457200" algn="l"/>
              </a:tabLst>
            </a:pPr>
            <a:r>
              <a:rPr lang="en-US" sz="2800" dirty="0" smtClean="0">
                <a:latin typeface="Calibri"/>
                <a:ea typeface="Calibri"/>
                <a:cs typeface="Arial"/>
              </a:rPr>
              <a:t>Clothing retains the heat and keeps the liquid in contact with the skin for a longer period. </a:t>
            </a:r>
          </a:p>
          <a:p>
            <a:pPr algn="l" rtl="0">
              <a:lnSpc>
                <a:spcPct val="115000"/>
              </a:lnSpc>
              <a:spcAft>
                <a:spcPts val="1000"/>
              </a:spcAft>
            </a:pPr>
            <a:r>
              <a:rPr lang="en-US" sz="2800" dirty="0" smtClean="0">
                <a:latin typeface="Calibri"/>
                <a:ea typeface="Calibri"/>
                <a:cs typeface="Arial"/>
              </a:rPr>
              <a:t> </a:t>
            </a: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Scald burns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burn2deg-deep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Content Placeholder 2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ar-EG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834" name="Picture 2" descr="DSC01795"/>
          <p:cNvPicPr>
            <a:picLocks noGrp="1" noChangeAspect="1" noChangeArrowheads="1"/>
          </p:cNvPicPr>
          <p:nvPr>
            <p:ph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7239000"/>
          </a:xfrm>
          <a:noFill/>
          <a:ln/>
        </p:spPr>
      </p:pic>
      <p:sp>
        <p:nvSpPr>
          <p:cNvPr id="120835" name="Text Box 3"/>
          <p:cNvSpPr txBox="1">
            <a:spLocks noChangeArrowheads="1"/>
          </p:cNvSpPr>
          <p:nvPr/>
        </p:nvSpPr>
        <p:spPr bwMode="auto">
          <a:xfrm>
            <a:off x="1403350" y="5229225"/>
            <a:ext cx="5616575" cy="519113"/>
          </a:xfrm>
          <a:prstGeom prst="rect">
            <a:avLst/>
          </a:prstGeom>
          <a:solidFill>
            <a:srgbClr val="FF9900"/>
          </a:solidFill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800">
                <a:latin typeface="Arial" pitchFamily="34" charset="0"/>
                <a:cs typeface="Arial" pitchFamily="34" charset="0"/>
              </a:rPr>
              <a:t>Scald burn</a:t>
            </a:r>
            <a:endParaRPr lang="en-GB" sz="280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Immersion scalds are always deep, severe burns.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liquid causing an immersion scald may not be as hot as with a spill scald, but the duration of contact is longer and these burns frequently occur in small children or elderly patients with thin skin.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</a:rPr>
              <a:t> Scald burns from grease or hot oil are usually deep      dermal or full-thickness burns.</a:t>
            </a:r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Scald Burns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Tar and asphalt burns are a special kind of scald. 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tar should be removed by application of a petroleum-based ointment under a dressing. 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dressing may be removed and the ointment reapplied every 2 to 4 h until the tar has dissolved.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Only then can the extent of the injury and the depth of the burn be estimated  accurately.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Scald Burns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E:\surgery\burn seminar\asphalt burn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7999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Flame burns are the next most common.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Patients whose bedding or clothes have been on fire rarely escape without some full-thickness burns.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Flame Burns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0" y="1447800"/>
            <a:ext cx="9144000" cy="1905000"/>
          </a:xfrm>
        </p:spPr>
        <p:txBody>
          <a:bodyPr/>
          <a:lstStyle/>
          <a:p>
            <a:pPr>
              <a:buClr>
                <a:srgbClr val="FF00FF"/>
              </a:buClr>
              <a:buFont typeface="AGA Arabesque" pitchFamily="2" charset="2"/>
              <a:buNone/>
            </a:pPr>
            <a:r>
              <a:rPr lang="en-US" altLang="ar-SA" sz="2800" b="1">
                <a:solidFill>
                  <a:srgbClr val="FF9900"/>
                </a:solidFill>
                <a:cs typeface="Traditional Arabic" pitchFamily="2" charset="-78"/>
              </a:rPr>
              <a:t>    </a:t>
            </a:r>
            <a:endParaRPr lang="en-US" altLang="ar-SA" sz="2800" b="1">
              <a:solidFill>
                <a:srgbClr val="FF9900"/>
              </a:solidFill>
            </a:endParaRPr>
          </a:p>
        </p:txBody>
      </p:sp>
      <p:sp>
        <p:nvSpPr>
          <p:cNvPr id="121859" name="Text Box 3"/>
          <p:cNvSpPr txBox="1">
            <a:spLocks noChangeArrowheads="1"/>
          </p:cNvSpPr>
          <p:nvPr/>
        </p:nvSpPr>
        <p:spPr bwMode="auto">
          <a:xfrm>
            <a:off x="381000" y="3886200"/>
            <a:ext cx="7848600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lvl="2"/>
            <a:r>
              <a:rPr lang="en-GB" altLang="en-US" sz="2800" b="1">
                <a:solidFill>
                  <a:srgbClr val="FF9900"/>
                </a:solidFill>
                <a:cs typeface="Traditional Arabic" pitchFamily="2" charset="-78"/>
              </a:rPr>
              <a:t>	</a:t>
            </a:r>
            <a:endParaRPr lang="en-US" altLang="ar-SA" sz="2800" b="1">
              <a:solidFill>
                <a:srgbClr val="FF9900"/>
              </a:solidFill>
              <a:cs typeface="Traditional Arabic" pitchFamily="2" charset="-78"/>
            </a:endParaRPr>
          </a:p>
          <a:p>
            <a:endParaRPr lang="en-US" altLang="ar-SA" b="1">
              <a:cs typeface="Traditional Arabic" pitchFamily="2" charset="-78"/>
            </a:endParaRPr>
          </a:p>
          <a:p>
            <a:endParaRPr lang="en-US" altLang="ar-SA">
              <a:cs typeface="Traditional Arabic" pitchFamily="2" charset="-78"/>
            </a:endParaRPr>
          </a:p>
          <a:p>
            <a:pPr>
              <a:spcBef>
                <a:spcPct val="50000"/>
              </a:spcBef>
            </a:pPr>
            <a:endParaRPr lang="en-US" altLang="en-US">
              <a:cs typeface="Arial" pitchFamily="34" charset="0"/>
            </a:endParaRPr>
          </a:p>
        </p:txBody>
      </p:sp>
      <p:pic>
        <p:nvPicPr>
          <p:cNvPr id="121860" name="Picture 4" descr="DSC00016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121861" name="Rectangle 5"/>
          <p:cNvSpPr>
            <a:spLocks noGrp="1" noChangeArrowheads="1"/>
          </p:cNvSpPr>
          <p:nvPr>
            <p:ph type="title"/>
          </p:nvPr>
        </p:nvSpPr>
        <p:spPr>
          <a:solidFill>
            <a:srgbClr val="FFFF00"/>
          </a:solidFill>
          <a:ln/>
        </p:spPr>
        <p:txBody>
          <a:bodyPr>
            <a:normAutofit fontScale="90000"/>
          </a:bodyPr>
          <a:lstStyle/>
          <a:p>
            <a:r>
              <a:rPr lang="en-US"/>
              <a:t>Flame of burn</a:t>
            </a:r>
            <a:r>
              <a:rPr lang="en-GB"/>
              <a:t/>
            </a:r>
            <a:br>
              <a:rPr lang="en-GB"/>
            </a:br>
            <a:endParaRPr lang="en-GB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:\flam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Flash burns are next in frequency.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Explosions of natural gas, propane, gasoline and other flammable liquids cause intense heat for a very brief time.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Clothing, unless it ignites, is protective against flash burns. 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These burns generally heal without requiring extensive skin grafting, but they may cover a large skin area and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be associated with significant thermal damage to the upper airway.</a:t>
            </a:r>
            <a:endParaRPr lang="en-US" sz="1600" dirty="0">
              <a:latin typeface="Calibri"/>
              <a:ea typeface="Calibri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Flash Burns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E:\flas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slash b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These burns result from contact with hot metals, plastic and glass; they are usually limited in extent, but invariably very deep 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exhaust pipes of motorcycles cause a characteristic burn of the medial leg that, although small, usually requires excision and grafting.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Contact Burns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motorbik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2590800" y="0"/>
            <a:ext cx="4500025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bik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passage of electric current through the tissues causes heating that results in cellular damage. 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Low voltage (&lt;1000 V) such as from a domestic supply causes significant contact wounds and may induce cardiac arrest, but no deep tissue damage .</a:t>
            </a:r>
          </a:p>
          <a:p>
            <a:pPr algn="l" rtl="0"/>
            <a:r>
              <a:rPr lang="en-US" sz="2800" i="1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High-voltage burns (&gt;1000 V) cause damage by two mechanisms: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flash and current transmission. 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flash from an arc may cause a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cutaneous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burn and  ignite clothing, but will not result in deep damage but current transmission will result in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cutaneous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entrance and exit wounds and deep damage..</a:t>
            </a: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Electrical burns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Usually occurs in the home.</a:t>
            </a:r>
          </a:p>
          <a:p>
            <a:pPr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Cardiac </a:t>
            </a: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dysrhythmias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are common, particularly ventricular fibrillation.</a:t>
            </a:r>
          </a:p>
          <a:p>
            <a:pPr algn="l" rtl="0">
              <a:buFont typeface="Arial"/>
              <a:buChar char="•"/>
            </a:pP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Tetanic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 skeletal muscle contractions can cause fractures or dislocations and respiratory arrest.</a:t>
            </a:r>
          </a:p>
          <a:p>
            <a:pPr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Admit for telemetry monitoring if any EKG abnormalities are encountered. </a:t>
            </a:r>
          </a:p>
          <a:p>
            <a:pPr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Otherwise analgesics and discharge are appropriate, unless burns are significant.</a:t>
            </a:r>
          </a:p>
          <a:p>
            <a:pPr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Oral burns in children</a:t>
            </a:r>
          </a:p>
          <a:p>
            <a:pPr marL="742950" lvl="1" indent="-285750"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Small children sucking on an electrical cord or plug.</a:t>
            </a:r>
          </a:p>
          <a:p>
            <a:pPr marL="742950" lvl="1" indent="-285750" algn="l" rtl="0">
              <a:buFont typeface="Arial"/>
              <a:buChar char="•"/>
            </a:pP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Can involve all oral structures, but most commonly the lip.</a:t>
            </a: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Low-voltage injury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The extent of tissue damage is typically underestimated because of the unpredictable path of injury. </a:t>
            </a:r>
          </a:p>
          <a:p>
            <a:pPr algn="l" rtl="0"/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An associated flash skin burn is not uncommon and can distract from the more important electrical injury to the deeper and remote tissues.</a:t>
            </a:r>
          </a:p>
          <a:p>
            <a:pPr algn="l" rtl="0"/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The deep injury is characterized by </a:t>
            </a: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myonecrosis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, especially along deeper tissues adjacent to bone (high resistance area). </a:t>
            </a:r>
          </a:p>
          <a:p>
            <a:pPr algn="l" rtl="0"/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Vessel thrombosis and compartment syndrome (both early and delayed) are common </a:t>
            </a:r>
            <a:r>
              <a:rPr lang="en-US" sz="2900" dirty="0" err="1" smtClean="0">
                <a:latin typeface="Times New Roman" pitchFamily="18" charset="0"/>
                <a:cs typeface="Times New Roman" pitchFamily="18" charset="0"/>
              </a:rPr>
              <a:t>sequelae</a:t>
            </a:r>
            <a:r>
              <a:rPr lang="en-US" sz="29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/>
            <a:endParaRPr lang="ar-EG" dirty="0" smtClean="0"/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High-voltage injury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533400" y="1371600"/>
            <a:ext cx="8382000" cy="4525963"/>
          </a:xfrm>
        </p:spPr>
        <p:txBody>
          <a:bodyPr>
            <a:normAutofit/>
          </a:bodyPr>
          <a:lstStyle/>
          <a:p>
            <a:pPr algn="l" rtl="0"/>
            <a:endParaRPr lang="en-US" sz="3200" dirty="0" smtClean="0"/>
          </a:p>
          <a:p>
            <a:pPr lvl="1" algn="l" rtl="0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Early, aggressive, and repetitive wound 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debridements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lvl="1" algn="l" rtl="0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Extremity </a:t>
            </a:r>
            <a:r>
              <a:rPr lang="en-US" sz="2700" dirty="0" err="1" smtClean="0">
                <a:latin typeface="Times New Roman" pitchFamily="18" charset="0"/>
                <a:cs typeface="Times New Roman" pitchFamily="18" charset="0"/>
              </a:rPr>
              <a:t>fasciotomy</a:t>
            </a:r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 frequently required.</a:t>
            </a:r>
          </a:p>
          <a:p>
            <a:pPr lvl="1" algn="l" rtl="0"/>
            <a:r>
              <a:rPr lang="en-US" sz="2700" dirty="0" smtClean="0">
                <a:latin typeface="Times New Roman" pitchFamily="18" charset="0"/>
                <a:cs typeface="Times New Roman" pitchFamily="18" charset="0"/>
              </a:rPr>
              <a:t>Because of the variable tissue necrosis, amputation of a devitalized extremity may be necessary (even in the presence of adequate blood supply).</a:t>
            </a:r>
          </a:p>
          <a:p>
            <a:pPr algn="l" rtl="0"/>
            <a:endParaRPr lang="ar-EG" sz="32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High-voltage injury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 descr="C:\Documents and Settings\alsndpad\My Documents\Downloads\electric entry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Documents and Settings\alsndpad\My Documents\Downloads\cicumoralelectri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3999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E:\surgery\burn seminar\Typical appearance of an electrical cord burn.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:\Documents and Settings\alsndpad\My Documents\Downloads\sever electric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81000" y="1447800"/>
            <a:ext cx="8229600" cy="4525963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Tissue damage from cold can occur from industrial accidents due to spills of liquid nitrogen or similar substances. 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injuries cause acute cellular damage with the possibility of either a partial-thickness or full-thickness burn.  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Frostbite is due to prolonged exposure to cold and there is often an element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ischaemic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damage and vasoconstriction therefore combined tissue damage from freezing, together with vasospasm occurs</a:t>
            </a:r>
            <a:r>
              <a:rPr lang="en-US" dirty="0" smtClean="0"/>
              <a:t>.</a:t>
            </a:r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Cold injury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E:\fros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E:\frostbite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X-irradiation may lead to tissue necrosis. Such injuries are exceedingly rare if industrial and medical safety precautions are working. 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tissue necrosis may not develop immediately. 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These injuries are generally limited in area and surgical excision, and flap reconstruction may be appropriate management. 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Of greater significance is the long-term cumulative effect of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ionising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radiation in the induction of skin cancers and other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tumours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Ionising</a:t>
            </a:r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radiation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2"/>
          <p:cNvSpPr>
            <a:spLocks noGrp="1" noChangeArrowheads="1"/>
          </p:cNvSpPr>
          <p:nvPr>
            <p:ph type="title"/>
          </p:nvPr>
        </p:nvSpPr>
        <p:spPr>
          <a:solidFill>
            <a:srgbClr val="FF9900"/>
          </a:solidFill>
        </p:spPr>
        <p:txBody>
          <a:bodyPr/>
          <a:lstStyle/>
          <a:p>
            <a:r>
              <a:rPr lang="en-US"/>
              <a:t>Radiation Burn</a:t>
            </a:r>
            <a:endParaRPr lang="en-GB"/>
          </a:p>
        </p:txBody>
      </p:sp>
      <p:pic>
        <p:nvPicPr>
          <p:cNvPr id="123907" name="Picture 3" descr="DSC01980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E:\radiatio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Acidic or alkaline chemicals produce burns by the denaturing and breakdown of skin and body proteins.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 burn due to an acid substance is due to coagulation necrosis whereas a burn due to an alkali substance results in liquefaction necrosis.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The harmful effect will continue until the chemical is diluted or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neutralised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l" rtl="0"/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The most important initial treatment is dilution with running water. </a:t>
            </a: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Chemical burns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1249362"/>
          </a:xfrm>
          <a:solidFill>
            <a:srgbClr val="FFFF00"/>
          </a:solidFill>
        </p:spPr>
        <p:txBody>
          <a:bodyPr/>
          <a:lstStyle/>
          <a:p>
            <a:endParaRPr lang="en-GB" dirty="0">
              <a:solidFill>
                <a:srgbClr val="6600CC"/>
              </a:solidFill>
            </a:endParaRPr>
          </a:p>
        </p:txBody>
      </p:sp>
      <p:pic>
        <p:nvPicPr>
          <p:cNvPr id="122883" name="Picture 3" descr="DSC0002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9144000" cy="6858000"/>
          </a:xfrm>
          <a:noFill/>
          <a:ln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E:\aci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E:\sulphuric.gif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7999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-152400"/>
            <a:ext cx="9144000" cy="1417638"/>
          </a:xfrm>
        </p:spPr>
        <p:txBody>
          <a:bodyPr rtlCol="0"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sz="8000" b="1" u="sng" dirty="0" smtClean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PATHOPHYSIOLOGY</a:t>
            </a:r>
            <a:endParaRPr lang="en-US" sz="8000" b="1" u="sng" dirty="0">
              <a:ln w="11430"/>
              <a:solidFill>
                <a:schemeClr val="accent2">
                  <a:lumMod val="50000"/>
                </a:schemeClr>
              </a:soli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76200" y="2895602"/>
            <a:ext cx="1981200" cy="830997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sz="4800" b="1" kern="1200" dirty="0">
                <a:ln w="11430"/>
                <a:solidFill>
                  <a:schemeClr val="accent2">
                    <a:lumMod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BURNS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410202" y="1371602"/>
            <a:ext cx="1907061" cy="584775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</a:bodyPr>
          <a:lstStyle/>
          <a:p>
            <a:pPr algn="l" rtl="0">
              <a:defRPr/>
            </a:pPr>
            <a:r>
              <a:rPr lang="en-US" sz="3200" b="1" kern="1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+mn-ea"/>
                <a:cs typeface="+mn-cs"/>
              </a:rPr>
              <a:t>SKIN LOSS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410200" y="2199382"/>
            <a:ext cx="3048000" cy="1077218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rtl="0">
              <a:defRPr/>
            </a:pPr>
            <a:r>
              <a:rPr lang="en-US" sz="3200" b="1" kern="1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+mn-ea"/>
                <a:cs typeface="+mn-cs"/>
              </a:rPr>
              <a:t>AIRWAY &amp; LUNG INJURIES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5334000" y="3505202"/>
            <a:ext cx="3733800" cy="954107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rtl="0">
              <a:defRPr/>
            </a:pPr>
            <a:r>
              <a:rPr lang="en-US" sz="2800" b="1" kern="1200" dirty="0">
                <a:ln w="1905"/>
                <a:solidFill>
                  <a:schemeClr val="accent2">
                    <a:lumMod val="5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alibri"/>
                <a:ea typeface="+mn-ea"/>
                <a:cs typeface="+mn-cs"/>
              </a:rPr>
              <a:t>INFLAMMATORY &amp; CIRCULATORY CHANGES</a:t>
            </a:r>
          </a:p>
        </p:txBody>
      </p:sp>
      <p:sp>
        <p:nvSpPr>
          <p:cNvPr id="15367" name="TextBox 20"/>
          <p:cNvSpPr txBox="1">
            <a:spLocks noChangeArrowheads="1"/>
          </p:cNvSpPr>
          <p:nvPr/>
        </p:nvSpPr>
        <p:spPr bwMode="auto">
          <a:xfrm>
            <a:off x="5867403" y="5257800"/>
            <a:ext cx="982641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kern="120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KIDNEYS</a:t>
            </a:r>
          </a:p>
        </p:txBody>
      </p:sp>
      <p:sp>
        <p:nvSpPr>
          <p:cNvPr id="15368" name="TextBox 21"/>
          <p:cNvSpPr txBox="1">
            <a:spLocks noChangeArrowheads="1"/>
          </p:cNvSpPr>
          <p:nvPr/>
        </p:nvSpPr>
        <p:spPr bwMode="auto">
          <a:xfrm>
            <a:off x="5867400" y="5715000"/>
            <a:ext cx="1143070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kern="120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STOMACH</a:t>
            </a:r>
          </a:p>
        </p:txBody>
      </p:sp>
      <p:sp>
        <p:nvSpPr>
          <p:cNvPr id="15369" name="TextBox 22"/>
          <p:cNvSpPr txBox="1">
            <a:spLocks noChangeArrowheads="1"/>
          </p:cNvSpPr>
          <p:nvPr/>
        </p:nvSpPr>
        <p:spPr bwMode="auto">
          <a:xfrm>
            <a:off x="5867402" y="6107114"/>
            <a:ext cx="114903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kern="120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INTESTINE</a:t>
            </a:r>
          </a:p>
        </p:txBody>
      </p:sp>
      <p:cxnSp>
        <p:nvCxnSpPr>
          <p:cNvPr id="25" name="Straight Connector 24"/>
          <p:cNvCxnSpPr/>
          <p:nvPr/>
        </p:nvCxnSpPr>
        <p:spPr>
          <a:xfrm flipV="1">
            <a:off x="2057400" y="1676400"/>
            <a:ext cx="1295400" cy="121920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3352800" y="1676400"/>
            <a:ext cx="1981200" cy="158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3352800" y="2665415"/>
            <a:ext cx="1981200" cy="1587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 flipV="1">
            <a:off x="2057400" y="2667000"/>
            <a:ext cx="1295400" cy="53340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2057400" y="3429000"/>
            <a:ext cx="1219200" cy="60960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48" name="Straight Connector 47"/>
          <p:cNvCxnSpPr/>
          <p:nvPr/>
        </p:nvCxnSpPr>
        <p:spPr>
          <a:xfrm>
            <a:off x="3276600" y="4037014"/>
            <a:ext cx="1981200" cy="1587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5" name="Straight Connector 54"/>
          <p:cNvCxnSpPr/>
          <p:nvPr/>
        </p:nvCxnSpPr>
        <p:spPr>
          <a:xfrm>
            <a:off x="3276600" y="5029200"/>
            <a:ext cx="1981200" cy="1588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rot="16200000" flipH="1">
            <a:off x="2019300" y="3771900"/>
            <a:ext cx="1295400" cy="1219200"/>
          </a:xfrm>
          <a:prstGeom prst="line">
            <a:avLst/>
          </a:prstGeom>
          <a:ln/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15378" name="TextBox 57"/>
          <p:cNvSpPr txBox="1">
            <a:spLocks noChangeArrowheads="1"/>
          </p:cNvSpPr>
          <p:nvPr/>
        </p:nvSpPr>
        <p:spPr bwMode="auto">
          <a:xfrm>
            <a:off x="5410203" y="4749802"/>
            <a:ext cx="3089051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l" rtl="0" fontAlgn="base">
              <a:spcBef>
                <a:spcPct val="0"/>
              </a:spcBef>
              <a:spcAft>
                <a:spcPct val="0"/>
              </a:spcAft>
            </a:pPr>
            <a:r>
              <a:rPr lang="en-US" sz="3200" b="1" kern="1200">
                <a:solidFill>
                  <a:schemeClr val="accent2">
                    <a:lumMod val="50000"/>
                  </a:schemeClr>
                </a:solidFill>
                <a:latin typeface="Calibri" pitchFamily="34" charset="0"/>
                <a:ea typeface="+mn-ea"/>
                <a:cs typeface="Arial" pitchFamily="34" charset="0"/>
              </a:rPr>
              <a:t>OTHER CHANGES</a:t>
            </a:r>
          </a:p>
        </p:txBody>
      </p:sp>
      <p:cxnSp>
        <p:nvCxnSpPr>
          <p:cNvPr id="60" name="Straight Connector 59"/>
          <p:cNvCxnSpPr/>
          <p:nvPr/>
        </p:nvCxnSpPr>
        <p:spPr>
          <a:xfrm rot="5400000">
            <a:off x="5181601" y="5789613"/>
            <a:ext cx="1068387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/>
          <p:cNvCxnSpPr/>
          <p:nvPr/>
        </p:nvCxnSpPr>
        <p:spPr>
          <a:xfrm>
            <a:off x="5715000" y="5410200"/>
            <a:ext cx="228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/>
          <p:cNvCxnSpPr/>
          <p:nvPr/>
        </p:nvCxnSpPr>
        <p:spPr>
          <a:xfrm>
            <a:off x="5715000" y="6323015"/>
            <a:ext cx="228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5715000" y="5942015"/>
            <a:ext cx="228600" cy="158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custDataLst>
      <p:tags r:id="rId1"/>
    </p:custData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8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15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0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2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53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7" grpId="0"/>
      <p:bldP spid="15368" grpId="0"/>
      <p:bldP spid="15369" grpId="0"/>
      <p:bldP spid="1537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124200" y="228600"/>
            <a:ext cx="3091552" cy="923330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sz="5400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SKIN LOSS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4" y="2057402"/>
            <a:ext cx="7891135" cy="830997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sz="4800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LOSS OF PROTECTIVE BARRIER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52402" y="3581400"/>
            <a:ext cx="3047309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ENTRY OF MICROORGANISMS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819402" y="5040868"/>
            <a:ext cx="1574405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LOSS OF FLUID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876800" y="5040868"/>
            <a:ext cx="1509516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LOSS OF HEAT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6550550" y="3581400"/>
            <a:ext cx="2441053" cy="369332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IMMUNOSUPPRESSION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495800" y="1447800"/>
            <a:ext cx="30480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3505200" y="2971800"/>
            <a:ext cx="304800" cy="19812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5486400" y="2971800"/>
            <a:ext cx="304800" cy="19812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1447800" y="2971800"/>
            <a:ext cx="30480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7543800" y="2971800"/>
            <a:ext cx="304800" cy="533400"/>
          </a:xfrm>
          <a:prstGeom prst="down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0" name="Oval 19"/>
          <p:cNvSpPr/>
          <p:nvPr/>
        </p:nvSpPr>
        <p:spPr>
          <a:xfrm>
            <a:off x="381000" y="4343400"/>
            <a:ext cx="22098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en-US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SEPTICEMIA</a:t>
            </a: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1" name="Oval 20"/>
          <p:cNvSpPr/>
          <p:nvPr/>
        </p:nvSpPr>
        <p:spPr>
          <a:xfrm>
            <a:off x="6400800" y="4267200"/>
            <a:ext cx="2743200" cy="60960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en-US" sz="1400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SUSCEPTIBILITY TO INFECTIONS</a:t>
            </a:r>
            <a:endParaRPr lang="en-US" sz="1400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2" name="Oval 21"/>
          <p:cNvSpPr/>
          <p:nvPr/>
        </p:nvSpPr>
        <p:spPr>
          <a:xfrm>
            <a:off x="4572000" y="5715000"/>
            <a:ext cx="26670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en-US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HYPOTHERMIA</a:t>
            </a: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3" name="Oval 22"/>
          <p:cNvSpPr/>
          <p:nvPr/>
        </p:nvSpPr>
        <p:spPr>
          <a:xfrm>
            <a:off x="1905000" y="5715000"/>
            <a:ext cx="2667000" cy="533400"/>
          </a:xfrm>
          <a:prstGeom prst="ellipse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en-US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HYPOVOLEMIA</a:t>
            </a:r>
            <a:endParaRPr lang="en-US" kern="1200" dirty="0">
              <a:solidFill>
                <a:prstClr val="white"/>
              </a:solidFill>
              <a:latin typeface="Calibri"/>
              <a:ea typeface="+mn-ea"/>
              <a:cs typeface="+mn-cs"/>
            </a:endParaRPr>
          </a:p>
        </p:txBody>
      </p:sp>
    </p:spTree>
    <p:custDataLst>
      <p:tags r:id="rId1"/>
    </p:custData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3" grpId="0" animBg="1"/>
      <p:bldP spid="14" grpId="0" animBg="1"/>
      <p:bldP spid="15" grpId="0" animBg="1"/>
      <p:bldP spid="20" grpId="0" animBg="1"/>
      <p:bldP spid="21" grpId="0" animBg="1"/>
      <p:bldP spid="22" grpId="0" animBg="1"/>
      <p:bldP spid="23" grpId="0" animBg="1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Cell-mediated immunity is impaired after burn injury, including documented delays in allograft rejection, impairment in  responsiveness of lymphocytes,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burn-size-related suppression of graft- versus-host activity, suppression of delayed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cutaneous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sensitivity tests, and diminution of peripheral lymphocytes and thoracic duct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lymphocyte concentration..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Whether this failure is the result of “overuse” or indirectly the result of down-regulation by cytokine cascades and other products of the inflammatory reaction is unclear.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Cell-Mediated Immunity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0" y="159605"/>
            <a:ext cx="9067800" cy="83099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sz="4800" b="1" kern="1200" dirty="0">
                <a:ln w="11430"/>
                <a:gradFill>
                  <a:gsLst>
                    <a:gs pos="0">
                      <a:srgbClr val="C0504D">
                        <a:tint val="70000"/>
                        <a:satMod val="245000"/>
                      </a:srgbClr>
                    </a:gs>
                    <a:gs pos="75000">
                      <a:srgbClr val="C0504D">
                        <a:tint val="90000"/>
                        <a:shade val="60000"/>
                        <a:satMod val="240000"/>
                      </a:srgbClr>
                    </a:gs>
                    <a:gs pos="100000">
                      <a:srgbClr val="C0504D">
                        <a:tint val="100000"/>
                        <a:shade val="50000"/>
                        <a:satMod val="240000"/>
                      </a:srgb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INJURIES TO THE AIRWAY &amp; LUNGS</a:t>
            </a:r>
          </a:p>
        </p:txBody>
      </p:sp>
      <p:sp>
        <p:nvSpPr>
          <p:cNvPr id="7" name="Cloud 6"/>
          <p:cNvSpPr/>
          <p:nvPr/>
        </p:nvSpPr>
        <p:spPr>
          <a:xfrm>
            <a:off x="76200" y="2286000"/>
            <a:ext cx="2895600" cy="3352800"/>
          </a:xfrm>
          <a:prstGeom prst="cloud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r>
              <a:rPr lang="en-US" sz="3600" kern="1200" dirty="0">
                <a:solidFill>
                  <a:prstClr val="white"/>
                </a:solidFill>
                <a:latin typeface="Comic Sans MS" pitchFamily="66" charset="0"/>
                <a:ea typeface="+mn-ea"/>
                <a:cs typeface="+mn-cs"/>
              </a:rPr>
              <a:t>FIRE, BLAST etc</a:t>
            </a:r>
          </a:p>
        </p:txBody>
      </p:sp>
      <p:cxnSp>
        <p:nvCxnSpPr>
          <p:cNvPr id="11" name="Straight Connector 10"/>
          <p:cNvCxnSpPr/>
          <p:nvPr/>
        </p:nvCxnSpPr>
        <p:spPr>
          <a:xfrm rot="10800000" flipV="1">
            <a:off x="2819400" y="2209800"/>
            <a:ext cx="2362200" cy="17526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rot="10800000">
            <a:off x="2819400" y="3962400"/>
            <a:ext cx="2362200" cy="1905000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rot="10800000" flipV="1">
            <a:off x="2895600" y="3929063"/>
            <a:ext cx="2209800" cy="33337"/>
          </a:xfrm>
          <a:prstGeom prst="line">
            <a:avLst/>
          </a:prstGeom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3" name="TextBox 42"/>
          <p:cNvSpPr txBox="1">
            <a:spLocks noChangeArrowheads="1"/>
          </p:cNvSpPr>
          <p:nvPr/>
        </p:nvSpPr>
        <p:spPr bwMode="auto">
          <a:xfrm>
            <a:off x="5181600" y="1914526"/>
            <a:ext cx="3886200" cy="538609"/>
          </a:xfrm>
          <a:prstGeom prst="rect">
            <a:avLst/>
          </a:prstGeom>
          <a:solidFill>
            <a:schemeClr val="tx1"/>
          </a:solidFill>
          <a:ln w="38100" algn="ctr">
            <a:solidFill>
              <a:srgbClr val="FF0000"/>
            </a:solidFill>
            <a:miter lim="800000"/>
            <a:headEnd/>
            <a:tailEnd/>
          </a:ln>
          <a:effectLst>
            <a:outerShdw dist="20000" dir="5400000" rotWithShape="0">
              <a:srgbClr val="000000">
                <a:alpha val="37999"/>
              </a:srgbClr>
            </a:outerShdw>
          </a:effectLst>
        </p:spPr>
        <p:txBody>
          <a:bodyPr>
            <a:spAutoFit/>
          </a:bodyPr>
          <a:lstStyle/>
          <a:p>
            <a:pPr algn="l" rtl="0">
              <a:defRPr/>
            </a:pPr>
            <a:r>
              <a:rPr lang="en-US" sz="2900" b="1" kern="1200" dirty="0">
                <a:solidFill>
                  <a:srgbClr val="FFFF00"/>
                </a:solidFill>
                <a:latin typeface="Calibri"/>
                <a:ea typeface="+mn-ea"/>
                <a:cs typeface="Arial" pitchFamily="34" charset="0"/>
              </a:rPr>
              <a:t>INHALATIONAL  INJURY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181600" y="3505202"/>
            <a:ext cx="3810000" cy="95410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rtl="0">
              <a:defRPr/>
            </a:pPr>
            <a:r>
              <a:rPr lang="en-US" sz="2800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CARBON MONOXIDE POISONING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5257800" y="5446715"/>
            <a:ext cx="3733800" cy="954107"/>
          </a:xfrm>
          <a:prstGeom prst="rect">
            <a:avLst/>
          </a:prstGeom>
          <a:ln>
            <a:solidFill>
              <a:srgbClr val="FF0000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</a:bodyPr>
          <a:lstStyle/>
          <a:p>
            <a:pPr algn="l" rtl="0">
              <a:defRPr/>
            </a:pPr>
            <a:r>
              <a:rPr lang="en-US" sz="2800" b="1" kern="1200" dirty="0">
                <a:solidFill>
                  <a:srgbClr val="FFFF00"/>
                </a:solidFill>
                <a:latin typeface="Calibri"/>
                <a:ea typeface="+mn-ea"/>
                <a:cs typeface="+mn-cs"/>
              </a:rPr>
              <a:t>MECHANICAL BLOCK 0N  RIB MOVEMENT</a:t>
            </a:r>
          </a:p>
        </p:txBody>
      </p:sp>
    </p:spTree>
    <p:custDataLst>
      <p:tags r:id="rId1"/>
    </p:custData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43" grpId="0" animBg="1"/>
      <p:bldP spid="44" grpId="0" animBg="1"/>
      <p:bldP spid="46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l" rtl="0">
              <a:tabLst>
                <a:tab pos="457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As many as 60 to 70 percent of deaths from house fires can be attributed to carbon monoxide poisoning. </a:t>
            </a: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Carbon monoxide is a colorless, odorless, tasteless gas that has an affinity for hemoglobin 200 times greater than oxygen. </a:t>
            </a: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When inhaled and absorbed, carbon monoxide binds to hemoglobin to form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carboxyhemoglobin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). </a:t>
            </a: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COHb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interferes with oxygen delivery to tissues .</a:t>
            </a:r>
          </a:p>
          <a:p>
            <a:endParaRPr lang="ar-EG" dirty="0" smtClean="0"/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Carbon Monoxide Poisoning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 descr="E:\co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0" y="-1"/>
          <a:ext cx="9144000" cy="6858001"/>
        </p:xfrm>
        <a:graphic>
          <a:graphicData uri="http://schemas.openxmlformats.org/drawingml/2006/table">
            <a:tbl>
              <a:tblPr rtl="1" firstRow="1" bandRow="1">
                <a:tableStyleId>{5C22544A-7EE6-4342-B048-85BDC9FD1C3A}</a:tableStyleId>
              </a:tblPr>
              <a:tblGrid>
                <a:gridCol w="4572000"/>
                <a:gridCol w="4572000"/>
              </a:tblGrid>
              <a:tr h="548153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err="1" smtClean="0"/>
                        <a:t>symptomps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err="1" smtClean="0"/>
                        <a:t>Carboxy</a:t>
                      </a:r>
                      <a:r>
                        <a:rPr lang="en-US" sz="2400" dirty="0" smtClean="0"/>
                        <a:t> </a:t>
                      </a:r>
                      <a:r>
                        <a:rPr lang="en-US" sz="2400" dirty="0" err="1" smtClean="0"/>
                        <a:t>Hb</a:t>
                      </a:r>
                      <a:r>
                        <a:rPr lang="en-US" sz="2400" dirty="0" smtClean="0"/>
                        <a:t> level</a:t>
                      </a:r>
                      <a:endParaRPr lang="ar-EG" sz="2400" dirty="0"/>
                    </a:p>
                  </a:txBody>
                  <a:tcPr/>
                </a:tc>
              </a:tr>
              <a:tr h="548153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NO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&lt;10%</a:t>
                      </a:r>
                      <a:endParaRPr lang="ar-EG" sz="2400" dirty="0"/>
                    </a:p>
                  </a:txBody>
                  <a:tcPr/>
                </a:tc>
              </a:tr>
              <a:tr h="1425197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Arial"/>
                        </a:rPr>
                        <a:t>healthy persons complain of headache, nausea, vomiting, and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Arial"/>
                        </a:rPr>
                        <a:t>loss of manual dexterity.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10-20%</a:t>
                      </a:r>
                      <a:endParaRPr lang="ar-EG" sz="2400" dirty="0"/>
                    </a:p>
                  </a:txBody>
                  <a:tcPr/>
                </a:tc>
              </a:tr>
              <a:tr h="3240192">
                <a:tc>
                  <a:txBody>
                    <a:bodyPr/>
                    <a:lstStyle/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4F81BD"/>
                        </a:buClr>
                        <a:buSzPct val="68000"/>
                        <a:buFont typeface="Wingdings 3"/>
                        <a:buChar char="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Arial"/>
                        </a:rPr>
                        <a:t>weak, confused, and lethargic. 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342900" marR="0" lvl="0" indent="-34290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400"/>
                        </a:spcBef>
                        <a:spcAft>
                          <a:spcPts val="0"/>
                        </a:spcAft>
                        <a:buClr>
                          <a:srgbClr val="4F81BD"/>
                        </a:buClr>
                        <a:buSzPct val="68000"/>
                        <a:buFont typeface="Wingdings 3"/>
                        <a:buChar char=""/>
                        <a:tabLst>
                          <a:tab pos="457200" algn="l"/>
                        </a:tabLst>
                        <a:defRPr/>
                      </a:pP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Arial"/>
                        </a:rPr>
                        <a:t>In a fire, this level can be fatal because the victim loses the ambition and the ability to flee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Calibri"/>
                          <a:ea typeface="Calibri"/>
                          <a:cs typeface="Arial"/>
                        </a:rPr>
                        <a:t> </a:t>
                      </a:r>
                      <a:r>
                        <a:rPr kumimoji="0" lang="en-US" sz="2400" b="0" i="0" u="none" strike="noStrike" kern="1200" cap="none" spc="0" normalizeH="0" baseline="0" noProof="0" dirty="0" smtClean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Times New Roman"/>
                          <a:ea typeface="Calibri"/>
                          <a:cs typeface="Arial"/>
                        </a:rPr>
                        <a:t>the smoke.</a:t>
                      </a:r>
                      <a:endParaRPr kumimoji="0" lang="en-US" sz="2400" b="0" i="0" u="none" strike="noStrike" kern="1200" cap="none" spc="0" normalizeH="0" baseline="0" noProof="0" dirty="0" smtClean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  <a:p>
                      <a:pPr algn="l" rtl="0"/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20-40%</a:t>
                      </a:r>
                      <a:endParaRPr lang="ar-EG" sz="2400" dirty="0"/>
                    </a:p>
                  </a:txBody>
                  <a:tcPr/>
                </a:tc>
              </a:tr>
              <a:tr h="548153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coma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40-60%</a:t>
                      </a:r>
                      <a:endParaRPr lang="ar-EG" sz="2400" dirty="0"/>
                    </a:p>
                  </a:txBody>
                  <a:tcPr/>
                </a:tc>
              </a:tr>
              <a:tr h="548153"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>
                          <a:solidFill>
                            <a:srgbClr val="000000"/>
                          </a:solidFill>
                          <a:latin typeface="Times New Roman"/>
                          <a:ea typeface="Calibri"/>
                          <a:cs typeface="Arial"/>
                        </a:rPr>
                        <a:t>fatal</a:t>
                      </a:r>
                      <a:endParaRPr lang="ar-EG" sz="24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/>
                      <a:r>
                        <a:rPr lang="en-US" sz="2400" dirty="0" smtClean="0"/>
                        <a:t>&gt;60%</a:t>
                      </a:r>
                      <a:endParaRPr lang="ar-EG" sz="2400" dirty="0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42900" lvl="0" indent="-342900" algn="l" rtl="0">
              <a:tabLst>
                <a:tab pos="457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 burned in an enclosed space or having any suggestion of neurologic symptoms should be placed on 100% oxygen while awaiting measured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carboxyhemoglobin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levels. </a:t>
            </a: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Patients who have not lost consciousness and who have a normal neurologic examination on admission will almost always recover completely without treatment beyond administration of 100% oxygen.</a:t>
            </a: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Patients who remain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comatosed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in the emergency room have a poor prognosis and rarely awaken. </a:t>
            </a: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Carbon Monoxide Poisoning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15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Inhalation injury increases the fluid requirements for resuscitation from burn shock after thermal injury. </a:t>
            </a:r>
          </a:p>
          <a:p>
            <a:pPr algn="l" rtl="0">
              <a:lnSpc>
                <a:spcPct val="115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l" rtl="0">
              <a:lnSpc>
                <a:spcPct val="115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Inhalation injury accompanying thermal trauma increases the magnitude of total body injury and requires increased volumes of fluid and sodium to achieve resuscitation.</a:t>
            </a: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Inhalation Injury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066800"/>
          </a:xfrm>
          <a:ln>
            <a:solidFill>
              <a:schemeClr val="bg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rtlCol="0"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eaLnBrk="1" fontAlgn="auto" hangingPunct="1">
              <a:spcAft>
                <a:spcPts val="0"/>
              </a:spcAft>
              <a:defRPr/>
            </a:pPr>
            <a:r>
              <a:rPr lang="en-US" sz="4800" b="1" dirty="0" smtClean="0">
                <a:ln w="11430"/>
                <a:solidFill>
                  <a:schemeClr val="accent3">
                    <a:lumMod val="60000"/>
                    <a:lumOff val="4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INFLAMMATORY CHANGES</a:t>
            </a:r>
            <a:endParaRPr lang="en-US" sz="4800" b="1" dirty="0">
              <a:ln w="11430"/>
              <a:solidFill>
                <a:schemeClr val="accent3">
                  <a:lumMod val="60000"/>
                  <a:lumOff val="4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86200" y="1143000"/>
            <a:ext cx="1079142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24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BURNS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00200" y="1981200"/>
            <a:ext cx="5597814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l" rtl="0">
              <a:defRPr/>
            </a:pPr>
            <a:r>
              <a:rPr lang="en-US" sz="2400" b="1" kern="1200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  <a:ea typeface="+mn-ea"/>
                <a:cs typeface="+mn-cs"/>
              </a:rPr>
              <a:t>PAIN &amp; ALTERATION OF PROTEINS BY HEAT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0" y="2895600"/>
            <a:ext cx="857221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non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24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RELEASE  OF NEUROPEPTIDES AND ACTIVATION OF COMPLEMENT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209800" y="3733800"/>
            <a:ext cx="4444358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24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DEGRANULATION OF MAST CELLS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342722" y="4495800"/>
            <a:ext cx="6003823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24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NEUTROPHILS  ATTRACTION &amp; GRANULATION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76402" y="5334000"/>
            <a:ext cx="5513561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24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RELEASE OF FREE RADICALS &amp; PROTEASES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2362200" y="6172200"/>
            <a:ext cx="4115550" cy="461665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 wrap="square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>
              <a:defRPr/>
            </a:pPr>
            <a:r>
              <a:rPr lang="en-US" sz="24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alibri"/>
              </a:rPr>
              <a:t>FURTHER DAMAGE TO TISSUES</a:t>
            </a:r>
          </a:p>
        </p:txBody>
      </p:sp>
      <p:sp>
        <p:nvSpPr>
          <p:cNvPr id="11" name="Down Arrow 10"/>
          <p:cNvSpPr/>
          <p:nvPr/>
        </p:nvSpPr>
        <p:spPr>
          <a:xfrm>
            <a:off x="4343400" y="1600200"/>
            <a:ext cx="152400" cy="405419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rtl="0">
              <a:defRPr/>
            </a:pPr>
            <a:endParaRPr lang="en-US" kern="1200" dirty="0">
              <a:solidFill>
                <a:srgbClr val="002060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12" name="Down Arrow 11"/>
          <p:cNvSpPr/>
          <p:nvPr/>
        </p:nvSpPr>
        <p:spPr>
          <a:xfrm>
            <a:off x="4343400" y="2438400"/>
            <a:ext cx="152400" cy="405419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343400" y="3404581"/>
            <a:ext cx="152400" cy="405419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4" name="Down Arrow 13"/>
          <p:cNvSpPr/>
          <p:nvPr/>
        </p:nvSpPr>
        <p:spPr>
          <a:xfrm>
            <a:off x="4343400" y="4242781"/>
            <a:ext cx="152400" cy="405419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5" name="Down Arrow 14"/>
          <p:cNvSpPr/>
          <p:nvPr/>
        </p:nvSpPr>
        <p:spPr>
          <a:xfrm>
            <a:off x="4343400" y="4953000"/>
            <a:ext cx="152400" cy="405419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2060"/>
              </a:solidFill>
              <a:latin typeface="Calibri"/>
            </a:endParaRPr>
          </a:p>
        </p:txBody>
      </p:sp>
      <p:sp>
        <p:nvSpPr>
          <p:cNvPr id="16" name="Down Arrow 15"/>
          <p:cNvSpPr/>
          <p:nvPr/>
        </p:nvSpPr>
        <p:spPr>
          <a:xfrm>
            <a:off x="4343400" y="5919181"/>
            <a:ext cx="152400" cy="405419"/>
          </a:xfrm>
          <a:prstGeom prst="downArrow">
            <a:avLst/>
          </a:prstGeom>
          <a:solidFill>
            <a:srgbClr val="002060"/>
          </a:solidFill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rgbClr val="002060"/>
              </a:solidFill>
              <a:latin typeface="Calibri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00"/>
                            </p:stCondLst>
                            <p:childTnLst>
                              <p:par>
                                <p:cTn id="52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3" presetClass="entr" presetSubtype="1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  <p:bldP spid="5" grpId="0" animBg="1"/>
      <p:bldP spid="6" grpId="1" animBg="1"/>
      <p:bldP spid="7" grpId="1" animBg="1"/>
      <p:bldP spid="8" grpId="1" animBg="1"/>
      <p:bldP spid="9" grpId="1" animBg="1"/>
      <p:bldP spid="10" grpId="0" animBg="1"/>
      <p:bldP spid="11" grpId="0" animBg="1"/>
      <p:bldP spid="12" grpId="0" animBg="1"/>
      <p:bldP spid="13" grpId="1" animBg="1"/>
      <p:bldP spid="14" grpId="1" animBg="1"/>
      <p:bldP spid="15" grpId="0" animBg="1"/>
      <p:bldP spid="16" grpId="1" animBg="1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304800" y="1447800"/>
            <a:ext cx="8229600" cy="4525963"/>
          </a:xfrm>
        </p:spPr>
        <p:txBody>
          <a:bodyPr>
            <a:normAutofit/>
          </a:bodyPr>
          <a:lstStyle/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Catecholamines appear to be the major endocrine mediators of the </a:t>
            </a:r>
            <a:r>
              <a:rPr lang="en-US" dirty="0" err="1" smtClean="0">
                <a:latin typeface="Times New Roman" pitchFamily="18" charset="0"/>
                <a:cs typeface="Times New Roman" pitchFamily="18" charset="0"/>
              </a:rPr>
              <a:t>hypermetabolic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response in thermally injured patients. </a:t>
            </a:r>
          </a:p>
          <a:p>
            <a:pPr algn="l" rtl="0">
              <a:buFont typeface="Wingdings" pitchFamily="2" charset="2"/>
              <a:buChar char="Ø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Thyroid hormonal serum concentrations are not elevated in patients with large burns.. Concentrations of free T 3 and T4 fall markedly in the presence of sepsis in burned patients.</a:t>
            </a:r>
          </a:p>
          <a:p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i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Neuroendocrine</a:t>
            </a:r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-Mediator Response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6200" y="76201"/>
            <a:ext cx="8915400" cy="9233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5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CIRCULATORY CHANGES</a:t>
            </a:r>
          </a:p>
        </p:txBody>
      </p:sp>
      <p:cxnSp>
        <p:nvCxnSpPr>
          <p:cNvPr id="23" name="Straight Connector 22"/>
          <p:cNvCxnSpPr/>
          <p:nvPr/>
        </p:nvCxnSpPr>
        <p:spPr>
          <a:xfrm rot="10800000">
            <a:off x="1219200" y="1143000"/>
            <a:ext cx="5410200" cy="1588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29" name="TextBox 28"/>
          <p:cNvSpPr txBox="1"/>
          <p:nvPr/>
        </p:nvSpPr>
        <p:spPr>
          <a:xfrm>
            <a:off x="152400" y="1981201"/>
            <a:ext cx="25146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LOSS OF SKIN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4495800" y="1981201"/>
            <a:ext cx="4495800" cy="461665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dk1"/>
          </a:fillRef>
          <a:effectRef idx="1">
            <a:schemeClr val="dk1"/>
          </a:effectRef>
          <a:fontRef idx="minor">
            <a:schemeClr val="lt1"/>
          </a:fontRef>
        </p:style>
        <p:txBody>
          <a:bodyPr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4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  VESSELS PERMEABILITY</a:t>
            </a:r>
          </a:p>
        </p:txBody>
      </p:sp>
      <p:sp>
        <p:nvSpPr>
          <p:cNvPr id="31" name="Up Arrow 30"/>
          <p:cNvSpPr/>
          <p:nvPr/>
        </p:nvSpPr>
        <p:spPr>
          <a:xfrm>
            <a:off x="4572000" y="1981200"/>
            <a:ext cx="304800" cy="381000"/>
          </a:xfrm>
          <a:prstGeom prst="upArrow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n>
                <a:solidFill>
                  <a:srgbClr val="FF0000"/>
                </a:solidFill>
              </a:ln>
              <a:solidFill>
                <a:srgbClr val="FF0000"/>
              </a:solidFill>
            </a:endParaRPr>
          </a:p>
        </p:txBody>
      </p:sp>
      <p:cxnSp>
        <p:nvCxnSpPr>
          <p:cNvPr id="35" name="Straight Arrow Connector 34"/>
          <p:cNvCxnSpPr/>
          <p:nvPr/>
        </p:nvCxnSpPr>
        <p:spPr>
          <a:xfrm rot="5400000">
            <a:off x="1105695" y="2856708"/>
            <a:ext cx="5334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76200" y="3200400"/>
            <a:ext cx="2667000" cy="10668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FLUID LOSS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rot="5400000">
            <a:off x="6553995" y="2818608"/>
            <a:ext cx="457200" cy="158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3">
            <a:schemeClr val="accent2"/>
          </a:lnRef>
          <a:fillRef idx="0">
            <a:schemeClr val="accent2"/>
          </a:fillRef>
          <a:effectRef idx="2">
            <a:schemeClr val="accent2"/>
          </a:effectRef>
          <a:fontRef idx="minor">
            <a:schemeClr val="tx1"/>
          </a:fontRef>
        </p:style>
      </p:cxnSp>
      <p:sp>
        <p:nvSpPr>
          <p:cNvPr id="41" name="Oval 40"/>
          <p:cNvSpPr/>
          <p:nvPr/>
        </p:nvSpPr>
        <p:spPr>
          <a:xfrm>
            <a:off x="4876800" y="3124200"/>
            <a:ext cx="3581400" cy="914400"/>
          </a:xfrm>
          <a:prstGeom prst="ellipse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THIRD SPACE FLUID COLLECTION</a:t>
            </a:r>
          </a:p>
        </p:txBody>
      </p:sp>
      <p:sp>
        <p:nvSpPr>
          <p:cNvPr id="45" name="Cloud 44"/>
          <p:cNvSpPr/>
          <p:nvPr/>
        </p:nvSpPr>
        <p:spPr>
          <a:xfrm>
            <a:off x="5029200" y="4267200"/>
            <a:ext cx="3581400" cy="990600"/>
          </a:xfrm>
          <a:prstGeom prst="cloud">
            <a:avLst/>
          </a:prstGeom>
          <a:solidFill>
            <a:schemeClr val="tx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ln w="11430"/>
                <a:solidFill>
                  <a:srgbClr val="FFFF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NON-BURN TISSUE OEDEMA</a:t>
            </a:r>
          </a:p>
        </p:txBody>
      </p:sp>
      <p:sp>
        <p:nvSpPr>
          <p:cNvPr id="56" name="32-Point Star 55"/>
          <p:cNvSpPr/>
          <p:nvPr/>
        </p:nvSpPr>
        <p:spPr>
          <a:xfrm>
            <a:off x="228600" y="5410200"/>
            <a:ext cx="8686800" cy="1371600"/>
          </a:xfrm>
          <a:prstGeom prst="star32">
            <a:avLst/>
          </a:prstGeom>
          <a:solidFill>
            <a:srgbClr val="FFFF66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000" b="1" dirty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CIRCULATORY SHOCK</a:t>
            </a:r>
          </a:p>
        </p:txBody>
      </p:sp>
      <p:sp>
        <p:nvSpPr>
          <p:cNvPr id="57" name="Down Arrow 56"/>
          <p:cNvSpPr/>
          <p:nvPr/>
        </p:nvSpPr>
        <p:spPr>
          <a:xfrm>
            <a:off x="1143000" y="4495800"/>
            <a:ext cx="457200" cy="1447800"/>
          </a:xfrm>
          <a:prstGeom prst="downArrow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8" name="Down Arrow 57"/>
          <p:cNvSpPr/>
          <p:nvPr/>
        </p:nvSpPr>
        <p:spPr>
          <a:xfrm>
            <a:off x="6705600" y="5105400"/>
            <a:ext cx="381000" cy="838200"/>
          </a:xfrm>
          <a:prstGeom prst="downArrow">
            <a:avLst>
              <a:gd name="adj1" fmla="val 50000"/>
              <a:gd name="adj2" fmla="val 50000"/>
            </a:avLst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</p:spTree>
    <p:custDataLst>
      <p:tags r:id="rId1"/>
    </p:custData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3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500"/>
                            </p:stCondLst>
                            <p:childTnLst>
                              <p:par>
                                <p:cTn id="4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57" grpId="0" animBg="1"/>
      <p:bldP spid="58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Rounded Rectangle 64"/>
          <p:cNvSpPr/>
          <p:nvPr/>
        </p:nvSpPr>
        <p:spPr>
          <a:xfrm>
            <a:off x="1905000" y="2362200"/>
            <a:ext cx="5029200" cy="1981200"/>
          </a:xfrm>
          <a:prstGeom prst="round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chemeClr val="accent3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OTHER CHANGES</a:t>
            </a:r>
          </a:p>
        </p:txBody>
      </p:sp>
      <p:sp>
        <p:nvSpPr>
          <p:cNvPr id="70" name="Cloud 69"/>
          <p:cNvSpPr/>
          <p:nvPr/>
        </p:nvSpPr>
        <p:spPr>
          <a:xfrm>
            <a:off x="5715000" y="228600"/>
            <a:ext cx="3124200" cy="1828800"/>
          </a:xfrm>
          <a:prstGeom prst="clou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LUNGS</a:t>
            </a:r>
          </a:p>
        </p:txBody>
      </p:sp>
      <p:sp>
        <p:nvSpPr>
          <p:cNvPr id="71" name="Cloud 70"/>
          <p:cNvSpPr/>
          <p:nvPr/>
        </p:nvSpPr>
        <p:spPr>
          <a:xfrm>
            <a:off x="152400" y="4876800"/>
            <a:ext cx="3581400" cy="1828800"/>
          </a:xfrm>
          <a:prstGeom prst="clou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STOMACH</a:t>
            </a:r>
          </a:p>
        </p:txBody>
      </p:sp>
      <p:sp>
        <p:nvSpPr>
          <p:cNvPr id="72" name="Cloud 71"/>
          <p:cNvSpPr/>
          <p:nvPr/>
        </p:nvSpPr>
        <p:spPr>
          <a:xfrm>
            <a:off x="228600" y="152400"/>
            <a:ext cx="3276600" cy="1828800"/>
          </a:xfrm>
          <a:prstGeom prst="clou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INTESTINE</a:t>
            </a:r>
          </a:p>
        </p:txBody>
      </p:sp>
      <p:sp>
        <p:nvSpPr>
          <p:cNvPr id="73" name="Cloud 72"/>
          <p:cNvSpPr/>
          <p:nvPr/>
        </p:nvSpPr>
        <p:spPr>
          <a:xfrm>
            <a:off x="5715000" y="4953000"/>
            <a:ext cx="3352800" cy="1828800"/>
          </a:xfrm>
          <a:prstGeom prst="cloud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>
              <a:defRPr/>
            </a:pPr>
            <a:r>
              <a:rPr lang="en-US" sz="2800" b="1" dirty="0">
                <a:ln w="11430"/>
                <a:solidFill>
                  <a:srgbClr val="FFFF0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KIDNEYS</a:t>
            </a:r>
          </a:p>
        </p:txBody>
      </p:sp>
    </p:spTree>
    <p:custDataLst>
      <p:tags r:id="rId1"/>
    </p:custDataLst>
  </p:cSld>
  <p:clrMapOvr>
    <a:masterClrMapping/>
  </p:clrMapOvr>
  <p:transition spd="med">
    <p:wedg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28"/>
            <a:ext cx="8229600" cy="4525963"/>
          </a:xfrm>
        </p:spPr>
        <p:txBody>
          <a:bodyPr>
            <a:noAutofit/>
          </a:bodyPr>
          <a:lstStyle/>
          <a:p>
            <a:pPr algn="ctr">
              <a:buNone/>
            </a:pPr>
            <a:endParaRPr lang="ar-EG" sz="6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>
            <a:off x="1066800" y="2438400"/>
            <a:ext cx="6872330" cy="1754326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EMERGENCY CARE</a:t>
            </a:r>
            <a:b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</a:br>
            <a:r>
              <a:rPr lang="en-US" sz="5400" b="1" dirty="0" smtClean="0">
                <a:ln w="31550" cmpd="sng">
                  <a:gradFill>
                    <a:gsLst>
                      <a:gs pos="70000">
                        <a:schemeClr val="accent6">
                          <a:shade val="50000"/>
                          <a:satMod val="190000"/>
                        </a:schemeClr>
                      </a:gs>
                      <a:gs pos="0">
                        <a:schemeClr val="accent6">
                          <a:tint val="77000"/>
                          <a:satMod val="18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chemeClr val="accent6">
                    <a:tint val="15000"/>
                    <a:satMod val="200000"/>
                  </a:schemeClr>
                </a:solidFill>
                <a:effectLst>
                  <a:outerShdw blurRad="50800" dist="40000" dir="5400000" algn="tl" rotWithShape="0">
                    <a:srgbClr val="000000">
                      <a:shade val="5000"/>
                      <a:satMod val="120000"/>
                      <a:alpha val="33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Care at the Scene </a:t>
            </a:r>
            <a:endParaRPr lang="ar-EG" sz="5400" b="1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chemeClr val="accent6">
                  <a:tint val="15000"/>
                  <a:satMod val="200000"/>
                </a:schemeClr>
              </a:solidFill>
              <a:effectLst>
                <a:outerShdw blurRad="50800" dist="40000" dir="5400000" algn="tl" rotWithShape="0">
                  <a:srgbClr val="000000">
                    <a:shade val="5000"/>
                    <a:satMod val="120000"/>
                    <a:alpha val="33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81330"/>
            <a:ext cx="8229600" cy="5148070"/>
          </a:xfrm>
        </p:spPr>
        <p:txBody>
          <a:bodyPr>
            <a:normAutofit/>
          </a:bodyPr>
          <a:lstStyle/>
          <a:p>
            <a:pPr marL="342900" lvl="0" indent="-342900" algn="l" rtl="0">
              <a:tabLst>
                <a:tab pos="45720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Initial attention must be directed to the airway.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Any patient rescued from a burning building or exposed to a smoky fire</a:t>
            </a: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should be placed on 100% oxygen by tight-fitting mask if there is any suspicion of smoke inhalation.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the patient is unconscious, and appropriately trained personnel are 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present,an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endotracheal</a:t>
            </a:r>
            <a:r>
              <a:rPr lang="en-US" sz="24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tube should be placed and attached to a source of 100% oxygen. </a:t>
            </a: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EG" sz="24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Airway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the airway has to be supported by a tight mask, there is a significant danger of aspiration of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gastric contents, because air forced into the stomach will distend it and cause vomiting.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The mask prevents expulsion of the fluid, and gastric contents can flood the</a:t>
            </a:r>
            <a:r>
              <a:rPr lang="en-US" sz="2800" dirty="0" smtClean="0">
                <a:solidFill>
                  <a:srgbClr val="4F81BD"/>
                </a:solidFill>
                <a:latin typeface="Times New Roman" pitchFamily="18" charset="0"/>
                <a:ea typeface="Times New Roman"/>
                <a:cs typeface="Times New Roman" pitchFamily="18" charset="0"/>
              </a:rPr>
              <a:t> </a:t>
            </a:r>
            <a:r>
              <a:rPr lang="en-US" sz="2800" dirty="0" err="1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tracheobronchial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 tree.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ar-SA" sz="2800" dirty="0" smtClean="0">
                <a:latin typeface="Calibri"/>
                <a:ea typeface="Calibri"/>
                <a:cs typeface="Arial"/>
              </a:rPr>
              <a:t> </a:t>
            </a:r>
            <a:endParaRPr lang="en-US" sz="28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Airway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Immediate cardiopulmonary resuscitation is rarely necessary, except in electrical injuries that have</a:t>
            </a:r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induced cardiac arrest or in patients with severe carbon monoxide poisoning with hypoxic cardiac arrest. </a:t>
            </a:r>
            <a:endParaRPr lang="en-US" sz="2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CPR</a:t>
            </a:r>
            <a:endParaRPr lang="ar-EG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Smaller burns, particularly scalds, are treated with immediate application of cool water.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It has been mathematically demonstrated that cooling cannot reduce skin temperature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enough to prevent further tissue damage, and that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histologic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damage is similar with or without cooling, but there is evidence in animals that cooling delays edema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formation,probably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by reducing initial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thromboxane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production.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After several minutes have elapsed, further cooling does not alter the pathologic process.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Iced water should never be used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even on the smallest of burns.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If ice is used on larger burns, systemic hypothermia may follow, and the associated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cutaneous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vasoconstriction can extend the thermal damage.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Cold Application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primary rule for the emergency physician is, </a:t>
            </a:r>
            <a:r>
              <a:rPr lang="en-US" sz="2800" u="sng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“Forget about the burn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.” As with any form of trauma the </a:t>
            </a:r>
            <a:r>
              <a:rPr lang="en-US" sz="2800" dirty="0" smtClean="0">
                <a:solidFill>
                  <a:schemeClr val="accent2"/>
                </a:solidFill>
                <a:latin typeface="Times New Roman"/>
                <a:ea typeface="Calibri"/>
                <a:cs typeface="Arial"/>
              </a:rPr>
              <a:t>ABC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protocol—airway, breathing, circulation—must be followed.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Although a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burn is a dramatic injury, a </a:t>
            </a:r>
            <a:r>
              <a:rPr lang="en-US" sz="2800" u="sng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careful search for other life-threatening injuries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is the first priority.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Only after making an overall assessment of the patient's condition should attention be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directed to the burns. </a:t>
            </a: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Emergency Room Care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</a:t>
            </a:r>
            <a:r>
              <a:rPr lang="en-US" sz="2800" u="sng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history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is important. Inhalation injury should be suspected in anyone with a flame burn until proved otherwise.</a:t>
            </a:r>
            <a:endParaRPr lang="en-US" dirty="0" smtClean="0"/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acrid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1400" dirty="0" smtClean="0">
                <a:solidFill>
                  <a:srgbClr val="4F81BD"/>
                </a:solidFill>
                <a:latin typeface="Times New Roman"/>
                <a:ea typeface="Times New Roman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smell of smoke on a victim's clothes should raise suspicion. </a:t>
            </a:r>
            <a:endParaRPr lang="en-US" dirty="0" smtClean="0"/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rescuers are the most important historians and should be questioned carefully before they leave the emergency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facility.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</a:t>
            </a:r>
            <a:endParaRPr lang="en-US" dirty="0" smtClean="0"/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800" u="sng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Careful inspection of the mouth and pharynx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should be done early. 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Hoarseness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and expiratory wheezes are signs of potentially serious airway edema or smoke poisoning.</a:t>
            </a:r>
            <a:endParaRPr lang="en-US" dirty="0" smtClean="0"/>
          </a:p>
          <a:p>
            <a:pPr marL="342900" lvl="0" indent="-342900" algn="l" rtl="0">
              <a:tabLst>
                <a:tab pos="457200" algn="l"/>
              </a:tabLst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Copious</a:t>
            </a:r>
            <a:r>
              <a:rPr lang="en-US" sz="1200" dirty="0" smtClean="0">
                <a:solidFill>
                  <a:srgbClr val="000000"/>
                </a:solidFill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mucus production and carbonaceous sputum are sure signs, but their absence does not rule airway injury out. </a:t>
            </a:r>
            <a:endParaRPr lang="en-US" dirty="0" smtClean="0"/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Emergency Assessment of Inhalation Injury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standard Lund-Browder chart is readily available in most emergency departments for a quick assessment of TBSA burns.</a:t>
            </a: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Estimation of Burn Size  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Initial </a:t>
            </a:r>
            <a:r>
              <a:rPr lang="en-US" i="1" dirty="0" err="1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assesment</a:t>
            </a:r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20482" name="Picture 2" descr="E:\surgery\burn seminar\LUND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If the Lund-Browder chart is not available, the "rule of nines" is fairly accurate in adult patients.</a:t>
            </a:r>
            <a:endParaRPr lang="en-US" u="sng" baseline="30000" dirty="0" smtClean="0">
              <a:solidFill>
                <a:srgbClr val="004276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A patient's palm is approximately 1% TBSA and can be used for estimating patchy areas.</a:t>
            </a:r>
            <a:endParaRPr lang="ar-EG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21506" name="Picture 2" descr="E:\surgery\burn seminar\99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sv-SE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Palm</a:t>
            </a:r>
            <a:r>
              <a:rPr lang="sv-SE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method</a:t>
            </a:r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sv-SE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In patient with scattered burns, a method to estimate the percantage of burn is the palm method </a:t>
            </a:r>
          </a:p>
          <a:p>
            <a:pPr algn="l" rtl="0"/>
            <a:r>
              <a:rPr lang="sv-SE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size of the patient´s palm is approximately 1% of TBSA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Fluid resuscitation</a:t>
            </a:r>
          </a:p>
        </p:txBody>
      </p:sp>
      <p:sp>
        <p:nvSpPr>
          <p:cNvPr id="430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b="1" dirty="0"/>
              <a:t>Goal:</a:t>
            </a:r>
            <a:r>
              <a:rPr lang="en-US" dirty="0"/>
              <a:t>  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Maintain perfusion to vital organs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Based on the TBSA, body weight and whether patient is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adult or child.</a:t>
            </a:r>
            <a:endParaRPr lang="en-US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>
              <a:lnSpc>
                <a:spcPct val="90000"/>
              </a:lnSpc>
            </a:pP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Fluid </a:t>
            </a:r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resuscitation</a:t>
            </a:r>
          </a:p>
        </p:txBody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Lactated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Ringers -  preferred solution</a:t>
            </a:r>
          </a:p>
          <a:p>
            <a:pPr algn="l" rtl="0">
              <a:lnSpc>
                <a:spcPct val="115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Contains Na+ - restoration of Na+ loss is essential</a:t>
            </a:r>
          </a:p>
          <a:p>
            <a:pPr algn="l" rtl="0">
              <a:lnSpc>
                <a:spcPct val="115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Free of glucose – high levels of circulating stress hormones may cause glucose intolerance</a:t>
            </a:r>
          </a:p>
          <a:p>
            <a:pPr algn="l" rtl="0"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Fluid</a:t>
            </a:r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 resuscitation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Burned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patients have large insensible fluid losses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Fluid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volumes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may increase in patients with co-existing trauma </a:t>
            </a:r>
          </a:p>
          <a:p>
            <a:pPr algn="l" rtl="0">
              <a:lnSpc>
                <a:spcPct val="90000"/>
              </a:lnSpc>
            </a:pPr>
            <a:endParaRPr lang="en-US" dirty="0"/>
          </a:p>
          <a:p>
            <a:pPr algn="l" rtl="0">
              <a:lnSpc>
                <a:spcPct val="90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Vascular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access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:  Two large bore peripheral lines (if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possible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) or central line.</a:t>
            </a:r>
          </a:p>
          <a:p>
            <a:pPr algn="l" rtl="0">
              <a:lnSpc>
                <a:spcPct val="90000"/>
              </a:lnSpc>
            </a:pPr>
            <a:endParaRPr lang="en-US" dirty="0"/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Fluid </a:t>
            </a:r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resuscitation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>
              <a:lnSpc>
                <a:spcPct val="125000"/>
              </a:lnSpc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Fluid requirement calculations for infusion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rates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are based on the time from injury, not from the time fluid resuscitation is initiated.  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rtl="0"/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Baxter or Parkland </a:t>
            </a:r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Formula</a:t>
            </a:r>
          </a:p>
        </p:txBody>
      </p:sp>
      <p:sp>
        <p:nvSpPr>
          <p:cNvPr id="46083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lnSpcReduction="10000"/>
          </a:bodyPr>
          <a:lstStyle/>
          <a:p>
            <a:pPr algn="l" rtl="0">
              <a:lnSpc>
                <a:spcPct val="90000"/>
              </a:lnSpc>
            </a:pPr>
            <a:r>
              <a:rPr lang="en-US" sz="2400" b="1" dirty="0" smtClean="0"/>
              <a:t>4 cc R/L x % burn x body wt. In kg.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90000"/>
              </a:lnSpc>
            </a:pPr>
            <a:r>
              <a:rPr lang="en-US" sz="2400" b="1" dirty="0" smtClean="0"/>
              <a:t>½</a:t>
            </a:r>
            <a:r>
              <a:rPr lang="en-US" sz="2400" dirty="0" smtClean="0"/>
              <a:t> of 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calculated fluid is administered in the first 8 hours 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90000"/>
              </a:lnSpc>
            </a:pPr>
            <a:r>
              <a:rPr lang="en-US" sz="2400" b="1" dirty="0" smtClean="0"/>
              <a:t>½ 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is given over the remaining 16 hours.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 algn="l" rtl="0">
              <a:lnSpc>
                <a:spcPct val="90000"/>
              </a:lnSpc>
            </a:pP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Maintain urine output at 0.5 cc/kg/hr. 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400" dirty="0" smtClean="0"/>
          </a:p>
          <a:p>
            <a:pPr>
              <a:lnSpc>
                <a:spcPct val="90000"/>
              </a:lnSpc>
              <a:buFont typeface="Wingdings" pitchFamily="2" charset="2"/>
              <a:buNone/>
            </a:pPr>
            <a:endParaRPr lang="en-US" sz="2400" dirty="0"/>
          </a:p>
        </p:txBody>
      </p:sp>
      <p:sp>
        <p:nvSpPr>
          <p:cNvPr id="46084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ARF may result from </a:t>
            </a:r>
            <a:r>
              <a:rPr lang="en-US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myoglobinuria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 </a:t>
            </a:r>
          </a:p>
          <a:p>
            <a:pPr algn="l" rtl="0">
              <a:buFont typeface="Wingdings" pitchFamily="2" charset="2"/>
              <a:buNone/>
            </a:pPr>
            <a:endParaRPr lang="en-US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Increased fluid volume, </a:t>
            </a:r>
            <a:r>
              <a:rPr lang="en-US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mannitol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bolus and NaHCO3 into each liter of LR to alkalinize the urine may be indicated</a:t>
            </a:r>
          </a:p>
          <a:p>
            <a:pPr algn="l" rtl="0">
              <a:buFont typeface="Wingdings" pitchFamily="2" charset="2"/>
              <a:buNone/>
            </a:pPr>
            <a:endParaRPr lang="en-US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RL at 1.5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mL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/kg per percentage burn, colloid at 0.5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mL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/kg per percentage burn, and 2000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mL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D5W.</a:t>
            </a:r>
          </a:p>
          <a:p>
            <a:pPr algn="l" rtl="0"/>
            <a:endParaRPr lang="en-US" sz="2800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>
              <a:buNone/>
            </a:pPr>
            <a:r>
              <a:rPr lang="en-US" sz="4100" b="1" i="1" dirty="0" smtClean="0">
                <a:solidFill>
                  <a:schemeClr val="accent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Modified Brooke</a:t>
            </a:r>
          </a:p>
          <a:p>
            <a:pPr algn="l" rtl="0"/>
            <a:endParaRPr lang="en-US" sz="2800" i="1" dirty="0" smtClean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RL at 2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mL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/kg per percentage burn</a:t>
            </a:r>
            <a:endParaRPr lang="ar-EG" sz="2800" dirty="0" smtClean="0">
              <a:solidFill>
                <a:srgbClr val="000000"/>
              </a:solidFill>
              <a:latin typeface="Times New Roman"/>
              <a:ea typeface="Calibri"/>
            </a:endParaRPr>
          </a:p>
          <a:p>
            <a:pPr algn="l" rtl="0">
              <a:buNone/>
            </a:pP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Brooke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Galveston Formula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l" rtl="0"/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Used for pediatric patients </a:t>
            </a:r>
          </a:p>
          <a:p>
            <a:pPr algn="l" rtl="0">
              <a:buFont typeface="Wingdings" pitchFamily="2" charset="2"/>
              <a:buNone/>
            </a:pPr>
            <a:endParaRPr lang="en-US" sz="2400" dirty="0"/>
          </a:p>
          <a:p>
            <a:pPr algn="l" rtl="0"/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Based on body surface 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area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rather than 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weight</a:t>
            </a: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BSA = [87 (H + W) - 2600] / 10,000</a:t>
            </a:r>
            <a:endParaRPr lang="en-US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>
              <a:buFont typeface="Wingdings" pitchFamily="2" charset="2"/>
              <a:buNone/>
            </a:pPr>
            <a:endParaRPr lang="en-US" sz="2400" dirty="0"/>
          </a:p>
          <a:p>
            <a:pPr algn="l" rtl="0"/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More 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time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consuming</a:t>
            </a:r>
          </a:p>
        </p:txBody>
      </p:sp>
      <p:sp>
        <p:nvSpPr>
          <p:cNvPr id="47108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4648200" y="1481328"/>
            <a:ext cx="4495800" cy="5376672"/>
          </a:xfrm>
        </p:spPr>
        <p:txBody>
          <a:bodyPr>
            <a:normAutofit/>
          </a:bodyPr>
          <a:lstStyle/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5000 </a:t>
            </a:r>
            <a:r>
              <a:rPr lang="en-US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mL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/m2 TBSA burn plus 2000 </a:t>
            </a:r>
            <a:r>
              <a:rPr lang="en-US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mL</a:t>
            </a:r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/m2 BSA, using RL solution plus 12.5 g 25% albumin per liter plus D5W solution as needed for hypoglycemia.</a:t>
            </a: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½ of total RL fluid is given in the first 8 hrs and balance over 16 hrs.</a:t>
            </a:r>
          </a:p>
          <a:p>
            <a:pPr algn="l" rtl="0"/>
            <a:r>
              <a:rPr lang="en-US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Urine output in pediatric patients should be maintained at 1 cc/k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g/hr.</a:t>
            </a:r>
          </a:p>
          <a:p>
            <a:pPr algn="l" rtl="0"/>
            <a:endParaRPr lang="en-US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algn="l" rtl="0"/>
            <a:r>
              <a:rPr lang="en-US" sz="30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Regardless of the resuscitation formula used, the first 24-48 hours require frequent adjustments.</a:t>
            </a:r>
          </a:p>
          <a:p>
            <a:pPr algn="l" rtl="0"/>
            <a:r>
              <a:rPr lang="en-US" sz="30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Calculated volumes from all of the formulas should be viewed as educated guesses of the appropriate fluid load.</a:t>
            </a:r>
          </a:p>
          <a:p>
            <a:pPr algn="l" rtl="0"/>
            <a:r>
              <a:rPr lang="en-US" sz="30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Blind adherence to a derived number can lead to significant over or under resuscitation if not interpreted within the clinical context. </a:t>
            </a:r>
          </a:p>
          <a:p>
            <a:pPr algn="l" rtl="0"/>
            <a:r>
              <a:rPr lang="en-US" sz="30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Over resuscitation can be a major source of morbidity for burn patients and can result in increased pulmonary complications and </a:t>
            </a:r>
            <a:r>
              <a:rPr lang="en-US" sz="30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escharotomies</a:t>
            </a:r>
            <a:r>
              <a:rPr lang="en-US" sz="30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of the chest or extremities.</a:t>
            </a:r>
            <a:endParaRPr lang="ar-EG" sz="30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Content Placeholder 10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4864291"/>
          </a:xfrm>
        </p:spPr>
        <p:txBody>
          <a:bodyPr>
            <a:no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RL solution is a relatively isotonic crystalloid solution that is the key component of almost all resuscitative strategies, at least for the first 24-48 hours.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 It is preferable to normal saline for large-volume resuscitations because its lower sodium concentration (130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mEq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/L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vs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154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mEq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/L) and higher pH concentration (6.5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vs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5.0) are closer to physiologic levels.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Another potential benefit of RL solution is the buffering effect of metabolized lactate on the associated metabolic acidosis.</a:t>
            </a: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381000" y="228600"/>
            <a:ext cx="8229600" cy="1143000"/>
          </a:xfrm>
        </p:spPr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	RL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Assessing adequacy of resuscitation</a:t>
            </a:r>
          </a:p>
        </p:txBody>
      </p:sp>
      <p:sp>
        <p:nvSpPr>
          <p:cNvPr id="5427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algn="l" rtl="0">
              <a:lnSpc>
                <a:spcPct val="90000"/>
              </a:lnSpc>
            </a:pPr>
            <a:r>
              <a:rPr lang="en-US" sz="2000" b="1" dirty="0"/>
              <a:t>Peripheral blood pressure: </a:t>
            </a:r>
            <a:r>
              <a:rPr lang="en-US" sz="2000" dirty="0"/>
              <a:t>may be difficult to obtain – often misleading</a:t>
            </a:r>
          </a:p>
          <a:p>
            <a:pPr algn="l" rtl="0">
              <a:lnSpc>
                <a:spcPct val="90000"/>
              </a:lnSpc>
            </a:pPr>
            <a:endParaRPr lang="en-US" sz="2000" dirty="0"/>
          </a:p>
          <a:p>
            <a:pPr algn="l" rtl="0">
              <a:lnSpc>
                <a:spcPct val="90000"/>
              </a:lnSpc>
            </a:pPr>
            <a:r>
              <a:rPr lang="en-US" sz="2000" b="1" dirty="0"/>
              <a:t>Urine Output:</a:t>
            </a:r>
            <a:r>
              <a:rPr lang="en-US" sz="2000" dirty="0"/>
              <a:t>  Best indicator unless ARF occurs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000" dirty="0"/>
          </a:p>
          <a:p>
            <a:pPr algn="l" rtl="0">
              <a:lnSpc>
                <a:spcPct val="90000"/>
              </a:lnSpc>
            </a:pPr>
            <a:r>
              <a:rPr lang="en-US" sz="2000" b="1" dirty="0"/>
              <a:t>A-line: </a:t>
            </a:r>
            <a:r>
              <a:rPr lang="en-US" sz="2000" dirty="0"/>
              <a:t>May be inaccurate due to vasospasm</a:t>
            </a:r>
            <a:r>
              <a:rPr lang="en-US" sz="2000" b="1" dirty="0"/>
              <a:t> </a:t>
            </a:r>
          </a:p>
          <a:p>
            <a:pPr algn="l" rtl="0">
              <a:lnSpc>
                <a:spcPct val="90000"/>
              </a:lnSpc>
            </a:pPr>
            <a:endParaRPr lang="en-US" sz="2000" b="1" dirty="0"/>
          </a:p>
          <a:p>
            <a:pPr algn="l" rtl="0">
              <a:lnSpc>
                <a:spcPct val="90000"/>
              </a:lnSpc>
            </a:pPr>
            <a:r>
              <a:rPr lang="en-US" sz="2000" b="1" dirty="0"/>
              <a:t>CVP:</a:t>
            </a:r>
            <a:r>
              <a:rPr lang="en-US" sz="2000" dirty="0"/>
              <a:t>  Better indicator of</a:t>
            </a:r>
            <a:r>
              <a:rPr lang="en-US" sz="2400" dirty="0"/>
              <a:t> </a:t>
            </a:r>
            <a:r>
              <a:rPr lang="en-US" sz="2000" dirty="0"/>
              <a:t>fluid status</a:t>
            </a:r>
          </a:p>
          <a:p>
            <a:pPr algn="l" rtl="0">
              <a:lnSpc>
                <a:spcPct val="90000"/>
              </a:lnSpc>
              <a:buFont typeface="Wingdings" pitchFamily="2" charset="2"/>
              <a:buNone/>
            </a:pPr>
            <a:endParaRPr lang="en-US" sz="2000" b="1" dirty="0"/>
          </a:p>
        </p:txBody>
      </p:sp>
      <p:sp>
        <p:nvSpPr>
          <p:cNvPr id="54276" name="Rectangle 4"/>
          <p:cNvSpPr>
            <a:spLocks noGrp="1" noChangeArrowheads="1"/>
          </p:cNvSpPr>
          <p:nvPr>
            <p:ph type="body" sz="half" idx="2"/>
          </p:nvPr>
        </p:nvSpPr>
        <p:spPr>
          <a:xfrm>
            <a:off x="5181600" y="1981200"/>
            <a:ext cx="3962400" cy="4114800"/>
          </a:xfrm>
        </p:spPr>
        <p:txBody>
          <a:bodyPr>
            <a:normAutofit/>
          </a:bodyPr>
          <a:lstStyle/>
          <a:p>
            <a:pPr algn="l" rtl="0"/>
            <a:r>
              <a:rPr lang="en-US" sz="2000" b="1" dirty="0"/>
              <a:t>Heart rate:</a:t>
            </a:r>
            <a:r>
              <a:rPr lang="en-US" sz="2000" dirty="0"/>
              <a:t>  Valuable in early post burn period – should be around 120/min.</a:t>
            </a:r>
          </a:p>
          <a:p>
            <a:pPr algn="l" rtl="0">
              <a:buNone/>
            </a:pPr>
            <a:r>
              <a:rPr lang="en-US" sz="2000" b="1" dirty="0" smtClean="0"/>
              <a:t>&gt;</a:t>
            </a:r>
            <a:r>
              <a:rPr lang="en-US" sz="2000" dirty="0" smtClean="0"/>
              <a:t> </a:t>
            </a:r>
            <a:r>
              <a:rPr lang="en-US" sz="2000" dirty="0"/>
              <a:t>HR indicates need for </a:t>
            </a:r>
            <a:r>
              <a:rPr lang="en-US" sz="2000" b="1" dirty="0"/>
              <a:t>&gt;</a:t>
            </a:r>
            <a:r>
              <a:rPr lang="en-US" sz="2000" dirty="0"/>
              <a:t> fluids or pain control</a:t>
            </a:r>
          </a:p>
          <a:p>
            <a:pPr algn="l" rtl="0">
              <a:buFont typeface="Wingdings" pitchFamily="2" charset="2"/>
              <a:buNone/>
            </a:pPr>
            <a:endParaRPr lang="en-US" sz="2000" dirty="0"/>
          </a:p>
          <a:p>
            <a:pPr algn="l" rtl="0"/>
            <a:r>
              <a:rPr lang="en-US" sz="2000" b="1" dirty="0"/>
              <a:t>Invasive cardiac monitoring:</a:t>
            </a:r>
            <a:r>
              <a:rPr lang="en-US" sz="2000" dirty="0"/>
              <a:t>  Indicated in a minority of patients (elderly or pre-existing cardiac disease)</a:t>
            </a:r>
          </a:p>
          <a:p>
            <a:pPr>
              <a:buFont typeface="Wingdings" pitchFamily="2" charset="2"/>
              <a:buNone/>
            </a:pPr>
            <a:endParaRPr lang="en-US" sz="2000" dirty="0"/>
          </a:p>
          <a:p>
            <a:pPr>
              <a:buFont typeface="Wingdings" pitchFamily="2" charset="2"/>
              <a:buNone/>
            </a:pPr>
            <a:endParaRPr lang="en-US" sz="2000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Effects of hypothermia</a:t>
            </a:r>
          </a:p>
        </p:txBody>
      </p:sp>
      <p:sp>
        <p:nvSpPr>
          <p:cNvPr id="481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Hypothermia may lead to acidosis/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coagulopathy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>
              <a:buFont typeface="Wingdings" pitchFamily="2" charset="2"/>
              <a:buNone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Hypothermia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 causes peripheral vasoconstriction and impairs oxygen delivery to the tissues</a:t>
            </a:r>
          </a:p>
          <a:p>
            <a:pPr algn="l" rtl="0">
              <a:buFont typeface="Wingdings" pitchFamily="2" charset="2"/>
              <a:buNone/>
            </a:pPr>
            <a:endParaRPr lang="en-US" sz="2800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Metabolism changes from aerobic to anaerobic</a:t>
            </a:r>
          </a:p>
          <a:p>
            <a:pPr algn="l" rtl="0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			</a:t>
            </a:r>
          </a:p>
          <a:p>
            <a:pPr algn="l" rtl="0">
              <a:buFont typeface="Wingdings" pitchFamily="2" charset="2"/>
              <a:buNone/>
            </a:pPr>
            <a:r>
              <a:rPr lang="en-US" dirty="0">
                <a:latin typeface="Times New Roman" pitchFamily="18" charset="0"/>
                <a:cs typeface="Times New Roman" pitchFamily="18" charset="0"/>
              </a:rPr>
              <a:t>			    serum lactate    	      serum pH</a:t>
            </a:r>
          </a:p>
        </p:txBody>
      </p:sp>
      <p:sp>
        <p:nvSpPr>
          <p:cNvPr id="48132" name="AutoShape 4"/>
          <p:cNvSpPr>
            <a:spLocks noChangeArrowheads="1"/>
          </p:cNvSpPr>
          <p:nvPr/>
        </p:nvSpPr>
        <p:spPr bwMode="auto">
          <a:xfrm>
            <a:off x="2286000" y="5181600"/>
            <a:ext cx="533400" cy="609600"/>
          </a:xfrm>
          <a:prstGeom prst="upArrow">
            <a:avLst>
              <a:gd name="adj1" fmla="val 50000"/>
              <a:gd name="adj2" fmla="val 28571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ar-EG"/>
          </a:p>
        </p:txBody>
      </p:sp>
      <p:sp>
        <p:nvSpPr>
          <p:cNvPr id="48133" name="AutoShape 5"/>
          <p:cNvSpPr>
            <a:spLocks noChangeArrowheads="1"/>
          </p:cNvSpPr>
          <p:nvPr/>
        </p:nvSpPr>
        <p:spPr bwMode="auto">
          <a:xfrm>
            <a:off x="6248400" y="5334000"/>
            <a:ext cx="457200" cy="533400"/>
          </a:xfrm>
          <a:prstGeom prst="downArrow">
            <a:avLst>
              <a:gd name="adj1" fmla="val 50000"/>
              <a:gd name="adj2" fmla="val 291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</p:spPr>
        <p:txBody>
          <a:bodyPr wrap="none" anchor="ctr"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Prevention of hypothermia</a:t>
            </a:r>
          </a:p>
        </p:txBody>
      </p:sp>
      <p:sp>
        <p:nvSpPr>
          <p:cNvPr id="49155" name="Rectangle 3"/>
          <p:cNvSpPr>
            <a:spLocks noGrp="1" noChangeArrowheads="1"/>
          </p:cNvSpPr>
          <p:nvPr>
            <p:ph type="body" sz="half" idx="1"/>
          </p:nvPr>
        </p:nvSpPr>
        <p:spPr/>
        <p:txBody>
          <a:bodyPr>
            <a:normAutofit fontScale="92500"/>
          </a:bodyPr>
          <a:lstStyle/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Cover patients with a dry sheet – keep head covered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Pre-warm trauma room 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Administer warmed IV solutions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Avoid application of saline-soaked dressings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Avoid prolonged irrigation</a:t>
            </a:r>
          </a:p>
          <a:p>
            <a:pPr algn="l" rtl="0"/>
            <a:endParaRPr lang="en-US" sz="2400" dirty="0"/>
          </a:p>
        </p:txBody>
      </p:sp>
      <p:sp>
        <p:nvSpPr>
          <p:cNvPr id="49156" name="Rectangle 4"/>
          <p:cNvSpPr>
            <a:spLocks noGrp="1" noChangeArrowheads="1"/>
          </p:cNvSpPr>
          <p:nvPr>
            <p:ph type="body" sz="half" idx="2"/>
          </p:nvPr>
        </p:nvSpPr>
        <p:spPr/>
        <p:txBody>
          <a:bodyPr>
            <a:noAutofit/>
          </a:bodyPr>
          <a:lstStyle/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Remove wet / bloody clothing and sheets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Paralytics – unable to shiver and generate heat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Avoid application of antimicrobial creams</a:t>
            </a:r>
          </a:p>
          <a:p>
            <a:pPr algn="l" rtl="0">
              <a:lnSpc>
                <a:spcPct val="110000"/>
              </a:lnSpc>
            </a:pP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Continual monitoring of core temperature via </a:t>
            </a:r>
            <a:r>
              <a:rPr lang="en-US" dirty="0" err="1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foley</a:t>
            </a:r>
            <a:r>
              <a:rPr lang="en-US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or SCG temperature probe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7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50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Prophylactic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antibiotics are not indicated </a:t>
            </a:r>
          </a:p>
          <a:p>
            <a:pPr algn="l" rtl="0">
              <a:lnSpc>
                <a:spcPct val="150000"/>
              </a:lnSpc>
              <a:buFont typeface="Wingdings" pitchFamily="2" charset="2"/>
              <a:buNone/>
            </a:pP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   in the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early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</a:t>
            </a:r>
            <a:r>
              <a:rPr lang="en-US" sz="2800" dirty="0" err="1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postburn</a:t>
            </a:r>
            <a:r>
              <a:rPr lang="en-US" sz="2800" dirty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period.  </a:t>
            </a:r>
          </a:p>
        </p:txBody>
      </p:sp>
      <p:sp>
        <p:nvSpPr>
          <p:cNvPr id="62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Antibiotics</a:t>
            </a:r>
            <a:r>
              <a:rPr lang="en-US" dirty="0"/>
              <a:t>	</a:t>
            </a: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Burns are tetanus-prone wounds.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need for tetanus prophylaxis is determined by the patient's current immunization status.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Previous immunization within 5 years requires no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treatment, immunization within 10 years a tetanus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toxoid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booster, and unknown immunization status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hyperimmune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serum (Hyper-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Tet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).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z="4600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Tetanus</a:t>
            </a:r>
            <a:r>
              <a:rPr lang="en-US" dirty="0" smtClean="0"/>
              <a:t/>
            </a:r>
            <a:br>
              <a:rPr lang="en-US" dirty="0" smtClean="0"/>
            </a:br>
            <a:endParaRPr lang="ar-EG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Many burn centers begin tube feeding on admission, to protect the stomach from stress ulceration and the patient from a paralytic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ileus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and decreasing catabolism.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If the patient is to be transported, the safest course is usually to decompress the stomach with a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nasogastric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tube.</a:t>
            </a: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Gastric Decompression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During the shock phase of burn care, medications should be given intravenously. Subcutaneous and intramuscular injections are absorbed variably depending on perfusion and</a:t>
            </a:r>
            <a:r>
              <a:rPr lang="en-US" sz="1600" dirty="0" smtClean="0">
                <a:latin typeface="Calibri"/>
                <a:ea typeface="Calibri"/>
                <a:cs typeface="Arial"/>
              </a:rPr>
              <a:t>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should be avoided. </a:t>
            </a:r>
          </a:p>
          <a:p>
            <a:pPr algn="l" rtl="0">
              <a:lnSpc>
                <a:spcPct val="115000"/>
              </a:lnSpc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Pain control is best managed with small intravenous doses of morphine, usually 2 to 5 mg, given until pain control is adequate, without affecting blood pressure.</a:t>
            </a:r>
            <a:endParaRPr lang="en-US" sz="1600" dirty="0" smtClean="0">
              <a:latin typeface="Calibri"/>
              <a:ea typeface="Calibri"/>
              <a:cs typeface="Arial"/>
            </a:endParaRPr>
          </a:p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Pain Control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 great deal of interest exists in using antioxidants as adjuncts to resuscitation to try to minimize oxidant-mediated contributions to the inflammatory cascade.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In particular,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megadose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vitamin C infusion during resuscitation has been studied at some length. 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Recently published data using an infusion of 66 mg/kg/h during the first 24 hours demonstrate a 45% decrease in the required fluid resuscitation in a small group of patients.</a:t>
            </a: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Vitamin C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Psychosocial care should begin immediately. 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The patient and family must be comforted and given a realistic assessment regarding the prognosis of the burns</a:t>
            </a:r>
            <a:r>
              <a:rPr lang="en-US" dirty="0" smtClean="0"/>
              <a:t>. 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Psychosocial Care</a:t>
            </a:r>
            <a:b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371600"/>
            <a:ext cx="7772400" cy="1828800"/>
          </a:xfrm>
        </p:spPr>
        <p:txBody>
          <a:bodyPr>
            <a:noAutofit/>
          </a:bodyPr>
          <a:lstStyle/>
          <a:p>
            <a: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INITIAL WOUND ASSESMENT AND FIRST HOUR WOUND CARE </a:t>
            </a:r>
            <a: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AT EMERGENCY </a:t>
            </a:r>
            <a:r>
              <a:rPr lang="en-US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ROOM</a:t>
            </a:r>
            <a:r>
              <a:rPr lang="ar-EG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ar-EG" sz="3600" dirty="0" smtClean="0">
                <a:ln/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</a:br>
            <a:endParaRPr lang="ar-EG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ar-EG" dirty="0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33400" indent="-423863" algn="l" rtl="0">
              <a:buNone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Burn depth has come to be classified into several fairly standardized categories. These include </a:t>
            </a:r>
          </a:p>
          <a:p>
            <a:pPr marL="533400" indent="-423863" algn="l" rtl="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 superficial (first-degree) burns, </a:t>
            </a:r>
          </a:p>
          <a:p>
            <a:pPr marL="533400" indent="-423863" algn="l" rtl="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partial-thickness (second-degree) burns, </a:t>
            </a:r>
          </a:p>
          <a:p>
            <a:pPr marL="533400" indent="-423863" algn="l" rtl="0">
              <a:buFont typeface="Arial" pitchFamily="34" charset="0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full-thickness (third-degree) burns, </a:t>
            </a:r>
          </a:p>
          <a:p>
            <a:pPr marL="533400" indent="-423863" algn="l" rtl="0">
              <a:buFont typeface="Arial" pitchFamily="34" charset="0"/>
              <a:buChar char="•"/>
            </a:pPr>
            <a:r>
              <a:rPr lang="en-US" sz="280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full-thickness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(fourth-degree) burns.</a:t>
            </a: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Burn depth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4" name="Content Placeholder 3" descr="Burn Depth Classification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rtl="0"/>
            <a:r>
              <a:rPr lang="en-US" sz="3200" b="0" dirty="0" smtClean="0">
                <a:solidFill>
                  <a:srgbClr val="000000"/>
                </a:solidFill>
                <a:latin typeface="arial"/>
              </a:rPr>
              <a:t>Superficial (first-degree) burns are limited to epidermal layers and are equivalent to a superficial sunburn without blister formation.</a:t>
            </a:r>
            <a:endParaRPr lang="ar-EG" sz="3200" dirty="0"/>
          </a:p>
        </p:txBody>
      </p:sp>
      <p:pic>
        <p:nvPicPr>
          <p:cNvPr id="22530" name="Picture 2" descr="E:\surgery\burn seminar\1ST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600200"/>
            <a:ext cx="9144000" cy="52578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pPr algn="l" rtl="0"/>
            <a:r>
              <a:rPr lang="en-US" dirty="0" smtClean="0"/>
              <a:t>Partial-thickness (second-degree) burns are also called dermal burns and can be superficial partial-thickness burns or deep partial-thickness burns.</a:t>
            </a:r>
            <a:br>
              <a:rPr lang="en-US" dirty="0" smtClean="0"/>
            </a:b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Superficial partial-thickness burns involve the superficial papillary dermal elements and are pink and moist with </a:t>
            </a:r>
            <a:r>
              <a:rPr lang="en-US" dirty="0" smtClean="0"/>
              <a:t>pain </a:t>
            </a:r>
            <a:r>
              <a:rPr lang="en-US" dirty="0" smtClean="0"/>
              <a:t>upon examination. Blister formation appears with the level of the burn. This type of burn is expected to heal well within several weeks, without skin grafting.</a:t>
            </a:r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23554" name="Picture 2" descr="E:\surgery\burn seminar\Superficial partial-thickness burn.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Deep partial-thickness burns involve the deeper reticular dermis. They can have a variable appearance ranging from pink to white with a dry surface. Sensation may be present but is usually somewhat diminished, and capillary refill is sluggish or absent. Burns of this depth routinely require excision and grafting for satisfactory healing</a:t>
            </a: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24578" name="Picture 2" descr="E:\surgery\burn seminar\Deep partial-thickness bur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Full-thickness (third-degree) burns extend into the subcutaneous tissues and have a firm, leathery texture and complete anesthesia upon examination.</a:t>
            </a:r>
          </a:p>
          <a:p>
            <a:pPr algn="l" rtl="0"/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 Clotted vessels can be observed through the </a:t>
            </a:r>
            <a:r>
              <a:rPr lang="en-US" sz="2800" dirty="0" err="1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eschar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.</a:t>
            </a:r>
            <a:endParaRPr lang="ar-EG" sz="2800" dirty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  <p:pic>
        <p:nvPicPr>
          <p:cNvPr id="25602" name="Picture 2" descr="E:\surgery\burn seminar\Full-thickness burn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0" dirty="0" smtClean="0"/>
              <a:t>Fourth-degree burns are </a:t>
            </a:r>
            <a:r>
              <a:rPr lang="en-US" b="0" dirty="0" smtClean="0"/>
              <a:t>full-thickness </a:t>
            </a:r>
            <a:r>
              <a:rPr lang="en-US" b="0" dirty="0" smtClean="0"/>
              <a:t>burns that extend into muscle and bone.</a:t>
            </a:r>
            <a:endParaRPr lang="ar-EG" dirty="0"/>
          </a:p>
        </p:txBody>
      </p:sp>
      <p:pic>
        <p:nvPicPr>
          <p:cNvPr id="26626" name="Picture 2" descr="E:\surgery\burn seminar\4TH.jpg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0" y="1752600"/>
            <a:ext cx="9143999" cy="5105400"/>
          </a:xfrm>
          <a:prstGeom prst="rect">
            <a:avLst/>
          </a:prstGeom>
          <a:noFill/>
        </p:spPr>
      </p:pic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742950" lvl="1" indent="-285750" algn="l" rtl="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Wash gently with gauze soaked in saline.</a:t>
            </a:r>
          </a:p>
          <a:p>
            <a:pPr marL="742950" lvl="1" indent="-285750" algn="l" rtl="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Remove any obviously loose skin.</a:t>
            </a:r>
          </a:p>
          <a:p>
            <a:pPr marL="742950" lvl="1" indent="-285750" algn="l" rtl="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Apply topical agents </a:t>
            </a: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.</a:t>
            </a:r>
            <a:endParaRPr lang="en-US" sz="2800" dirty="0" smtClean="0">
              <a:solidFill>
                <a:srgbClr val="000000"/>
              </a:solidFill>
              <a:latin typeface="Times New Roman"/>
              <a:ea typeface="Calibri"/>
              <a:cs typeface="Arial"/>
            </a:endParaRPr>
          </a:p>
          <a:p>
            <a:pPr marL="742950" lvl="1" indent="-285750" algn="l" rtl="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Irrigate debris from the eyes, as needed.</a:t>
            </a:r>
          </a:p>
          <a:p>
            <a:pPr marL="742950" lvl="1" indent="-285750" algn="l" rtl="0">
              <a:buFont typeface="Arial"/>
              <a:buChar char="•"/>
            </a:pPr>
            <a:r>
              <a:rPr lang="en-US" sz="2800" dirty="0" smtClean="0">
                <a:solidFill>
                  <a:srgbClr val="000000"/>
                </a:solidFill>
                <a:latin typeface="Times New Roman"/>
                <a:ea typeface="Calibri"/>
                <a:cs typeface="Arial"/>
              </a:rPr>
              <a:t>Cover wounds with dry sterile dressings</a:t>
            </a:r>
            <a:r>
              <a:rPr lang="en-US" dirty="0" smtClean="0"/>
              <a:t>.</a:t>
            </a:r>
          </a:p>
          <a:p>
            <a:pPr algn="l" rtl="0"/>
            <a:endParaRPr lang="ar-EG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i="1" dirty="0" smtClean="0">
                <a:solidFill>
                  <a:schemeClr val="accent3"/>
                </a:solidFill>
                <a:latin typeface="Times New Roman" pitchFamily="18" charset="0"/>
                <a:cs typeface="Times New Roman" pitchFamily="18" charset="0"/>
              </a:rPr>
              <a:t>Initial burn wound management</a:t>
            </a:r>
            <a:endParaRPr lang="ar-EG" i="1" dirty="0">
              <a:solidFill>
                <a:schemeClr val="accent3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25963"/>
          </a:xfrm>
        </p:spPr>
        <p:txBody>
          <a:bodyPr>
            <a:noAutofit/>
          </a:bodyPr>
          <a:lstStyle/>
          <a:p>
            <a:pPr algn="ctr">
              <a:buNone/>
            </a:pPr>
            <a:r>
              <a:rPr lang="en-US" sz="7200" b="1" i="1" dirty="0" smtClean="0">
                <a:solidFill>
                  <a:schemeClr val="accent3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itchFamily="18" charset="0"/>
                <a:ea typeface="+mj-ea"/>
                <a:cs typeface="Times New Roman" pitchFamily="18" charset="0"/>
              </a:rPr>
              <a:t>To be continued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/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effectLst>
            <a:innerShdw blurRad="63500" dist="50800" dir="10800000">
              <a:prstClr val="black">
                <a:alpha val="50000"/>
              </a:prstClr>
            </a:innerShdw>
          </a:effectLst>
        </p:spPr>
        <p:txBody>
          <a:bodyPr/>
          <a:lstStyle/>
          <a:p>
            <a:pPr>
              <a:buNone/>
            </a:pPr>
            <a:endParaRPr lang="ar-EG" baseline="-250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ar-EG" dirty="0"/>
          </a:p>
        </p:txBody>
      </p:sp>
      <p:sp>
        <p:nvSpPr>
          <p:cNvPr id="4" name="Rectangle 3"/>
          <p:cNvSpPr/>
          <p:nvPr/>
        </p:nvSpPr>
        <p:spPr>
          <a:xfrm rot="20597717">
            <a:off x="148047" y="1799893"/>
            <a:ext cx="8077200" cy="221599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/>
            <a:r>
              <a:rPr lang="ar-EG" sz="13800" b="1" cap="none" spc="50" baseline="-2500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cs typeface="Arabic Transparent" pitchFamily="2" charset="-78"/>
              </a:rPr>
              <a:t>نلتقى بعد الفاصل</a:t>
            </a:r>
            <a:endParaRPr lang="ar-EG" sz="13800" b="1" cap="none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wedge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8|0.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9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2.1|4.8|11.6|7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5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6.xml><?xml version="1.0" encoding="utf-8"?>
<a:themeOverride xmlns:a="http://schemas.openxmlformats.org/drawingml/2006/main">
  <a:clrScheme name="Concourse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1451</TotalTime>
  <Words>3451</Words>
  <Application>Microsoft Office PowerPoint</Application>
  <PresentationFormat>On-screen Show (4:3)</PresentationFormat>
  <Paragraphs>361</Paragraphs>
  <Slides>103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103</vt:i4>
      </vt:variant>
    </vt:vector>
  </HeadingPairs>
  <TitlesOfParts>
    <vt:vector size="104" baseType="lpstr">
      <vt:lpstr>Concourse</vt:lpstr>
      <vt:lpstr>Slide 1</vt:lpstr>
      <vt:lpstr>Burn  basic  facts and management principles BY Tamer Rushdy</vt:lpstr>
      <vt:lpstr>INTRODUCTION</vt:lpstr>
      <vt:lpstr>Introduction</vt:lpstr>
      <vt:lpstr>Introduction</vt:lpstr>
      <vt:lpstr>Introduction</vt:lpstr>
      <vt:lpstr>:Today we shall discuss</vt:lpstr>
      <vt:lpstr>Epidemiology</vt:lpstr>
      <vt:lpstr>EPIDEMIOLOGY</vt:lpstr>
      <vt:lpstr>EPIDEMIOLOGY</vt:lpstr>
      <vt:lpstr>Epidemiology</vt:lpstr>
      <vt:lpstr>Etiology </vt:lpstr>
      <vt:lpstr>Scald burns</vt:lpstr>
      <vt:lpstr>Slide 14</vt:lpstr>
      <vt:lpstr>Slide 15</vt:lpstr>
      <vt:lpstr>Scald Burns</vt:lpstr>
      <vt:lpstr>Scald Burns</vt:lpstr>
      <vt:lpstr>Slide 18</vt:lpstr>
      <vt:lpstr>Flame Burns</vt:lpstr>
      <vt:lpstr>Flame of burn </vt:lpstr>
      <vt:lpstr>Slide 21</vt:lpstr>
      <vt:lpstr>Flash Burns </vt:lpstr>
      <vt:lpstr>Slide 23</vt:lpstr>
      <vt:lpstr>Slide 24</vt:lpstr>
      <vt:lpstr>Contact Burns </vt:lpstr>
      <vt:lpstr>Slide 26</vt:lpstr>
      <vt:lpstr>Slide 27</vt:lpstr>
      <vt:lpstr>Electrical burns</vt:lpstr>
      <vt:lpstr>Low-voltage injury</vt:lpstr>
      <vt:lpstr>High-voltage injury</vt:lpstr>
      <vt:lpstr>High-voltage injury</vt:lpstr>
      <vt:lpstr>Slide 32</vt:lpstr>
      <vt:lpstr>Slide 33</vt:lpstr>
      <vt:lpstr>Slide 34</vt:lpstr>
      <vt:lpstr>Slide 35</vt:lpstr>
      <vt:lpstr>Cold injury</vt:lpstr>
      <vt:lpstr>Slide 37</vt:lpstr>
      <vt:lpstr>Slide 38</vt:lpstr>
      <vt:lpstr>Ionising radiation</vt:lpstr>
      <vt:lpstr>Radiation Burn</vt:lpstr>
      <vt:lpstr>Slide 41</vt:lpstr>
      <vt:lpstr>Chemical burns</vt:lpstr>
      <vt:lpstr>Slide 43</vt:lpstr>
      <vt:lpstr>Slide 44</vt:lpstr>
      <vt:lpstr>Slide 45</vt:lpstr>
      <vt:lpstr>PATHOPHYSIOLOGY</vt:lpstr>
      <vt:lpstr>Slide 47</vt:lpstr>
      <vt:lpstr>Cell-Mediated Immunity </vt:lpstr>
      <vt:lpstr>Slide 49</vt:lpstr>
      <vt:lpstr>Carbon Monoxide Poisoning </vt:lpstr>
      <vt:lpstr>Slide 51</vt:lpstr>
      <vt:lpstr>Slide 52</vt:lpstr>
      <vt:lpstr>Carbon Monoxide Poisoning </vt:lpstr>
      <vt:lpstr>Inhalation Injury </vt:lpstr>
      <vt:lpstr>INFLAMMATORY CHANGES</vt:lpstr>
      <vt:lpstr> Neuroendocrine-Mediator Response </vt:lpstr>
      <vt:lpstr>Slide 57</vt:lpstr>
      <vt:lpstr>Slide 58</vt:lpstr>
      <vt:lpstr>Slide 59</vt:lpstr>
      <vt:lpstr>Airway</vt:lpstr>
      <vt:lpstr>Airway</vt:lpstr>
      <vt:lpstr>CPR</vt:lpstr>
      <vt:lpstr>Cold Application </vt:lpstr>
      <vt:lpstr>Emergency Room Care </vt:lpstr>
      <vt:lpstr>Emergency Assessment of Inhalation Injury </vt:lpstr>
      <vt:lpstr>Estimation of Burn Size   Initial assesment </vt:lpstr>
      <vt:lpstr>Slide 67</vt:lpstr>
      <vt:lpstr>Slide 68</vt:lpstr>
      <vt:lpstr>Slide 69</vt:lpstr>
      <vt:lpstr>Palm method</vt:lpstr>
      <vt:lpstr>Fluid resuscitation</vt:lpstr>
      <vt:lpstr>Fluid resuscitation</vt:lpstr>
      <vt:lpstr>Fluid resuscitation</vt:lpstr>
      <vt:lpstr>Fluid resuscitation</vt:lpstr>
      <vt:lpstr>Baxter or Parkland Formula</vt:lpstr>
      <vt:lpstr>Brooke</vt:lpstr>
      <vt:lpstr>Galveston Formula</vt:lpstr>
      <vt:lpstr>Slide 78</vt:lpstr>
      <vt:lpstr> RL</vt:lpstr>
      <vt:lpstr>Assessing adequacy of resuscitation</vt:lpstr>
      <vt:lpstr>Effects of hypothermia</vt:lpstr>
      <vt:lpstr>Prevention of hypothermia</vt:lpstr>
      <vt:lpstr>Antibiotics </vt:lpstr>
      <vt:lpstr>Tetanus </vt:lpstr>
      <vt:lpstr>Gastric Decompression </vt:lpstr>
      <vt:lpstr>Pain Control </vt:lpstr>
      <vt:lpstr>Vitamin C</vt:lpstr>
      <vt:lpstr>Psychosocial Care </vt:lpstr>
      <vt:lpstr>Slide 89</vt:lpstr>
      <vt:lpstr>   INITIAL WOUND ASSESMENT AND FIRST HOUR WOUND CARE AT EMERGENCY ROOM </vt:lpstr>
      <vt:lpstr>Burn depth</vt:lpstr>
      <vt:lpstr>Slide 92</vt:lpstr>
      <vt:lpstr>Superficial (first-degree) burns are limited to epidermal layers and are equivalent to a superficial sunburn without blister formation.</vt:lpstr>
      <vt:lpstr>Slide 94</vt:lpstr>
      <vt:lpstr>Slide 95</vt:lpstr>
      <vt:lpstr>Slide 96</vt:lpstr>
      <vt:lpstr>Slide 97</vt:lpstr>
      <vt:lpstr>Slide 98</vt:lpstr>
      <vt:lpstr>Slide 99</vt:lpstr>
      <vt:lpstr>Fourth-degree burns are full-thickness burns that extend into muscle and bone.</vt:lpstr>
      <vt:lpstr>Initial burn wound management</vt:lpstr>
      <vt:lpstr>Slide 102</vt:lpstr>
      <vt:lpstr>Slide 103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Burn By</dc:title>
  <dc:creator/>
  <cp:lastModifiedBy>P-PC</cp:lastModifiedBy>
  <cp:revision>166</cp:revision>
  <dcterms:created xsi:type="dcterms:W3CDTF">2006-08-16T00:00:00Z</dcterms:created>
  <dcterms:modified xsi:type="dcterms:W3CDTF">2010-02-07T07:16:17Z</dcterms:modified>
</cp:coreProperties>
</file>