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14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129.xml" ContentType="application/vnd.openxmlformats-officedocument.presentationml.slide+xml"/>
  <Override PartName="/ppt/slides/slide147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s/slide150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s/slide148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55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39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326" r:id="rId11"/>
    <p:sldId id="265" r:id="rId12"/>
    <p:sldId id="266" r:id="rId13"/>
    <p:sldId id="267" r:id="rId14"/>
    <p:sldId id="302" r:id="rId15"/>
    <p:sldId id="306" r:id="rId16"/>
    <p:sldId id="268" r:id="rId17"/>
    <p:sldId id="269" r:id="rId18"/>
    <p:sldId id="272" r:id="rId19"/>
    <p:sldId id="331" r:id="rId20"/>
    <p:sldId id="332" r:id="rId21"/>
    <p:sldId id="333" r:id="rId22"/>
    <p:sldId id="334" r:id="rId23"/>
    <p:sldId id="273" r:id="rId24"/>
    <p:sldId id="270" r:id="rId25"/>
    <p:sldId id="271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4" r:id="rId34"/>
    <p:sldId id="282" r:id="rId35"/>
    <p:sldId id="340" r:id="rId36"/>
    <p:sldId id="283" r:id="rId37"/>
    <p:sldId id="285" r:id="rId38"/>
    <p:sldId id="287" r:id="rId39"/>
    <p:sldId id="288" r:id="rId40"/>
    <p:sldId id="289" r:id="rId41"/>
    <p:sldId id="290" r:id="rId42"/>
    <p:sldId id="304" r:id="rId43"/>
    <p:sldId id="291" r:id="rId44"/>
    <p:sldId id="292" r:id="rId45"/>
    <p:sldId id="293" r:id="rId46"/>
    <p:sldId id="294" r:id="rId47"/>
    <p:sldId id="295" r:id="rId48"/>
    <p:sldId id="305" r:id="rId49"/>
    <p:sldId id="296" r:id="rId50"/>
    <p:sldId id="307" r:id="rId51"/>
    <p:sldId id="309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8" r:id="rId60"/>
    <p:sldId id="320" r:id="rId61"/>
    <p:sldId id="322" r:id="rId62"/>
    <p:sldId id="323" r:id="rId63"/>
    <p:sldId id="324" r:id="rId64"/>
    <p:sldId id="297" r:id="rId65"/>
    <p:sldId id="299" r:id="rId66"/>
    <p:sldId id="301" r:id="rId67"/>
    <p:sldId id="300" r:id="rId68"/>
    <p:sldId id="341" r:id="rId69"/>
    <p:sldId id="342" r:id="rId70"/>
    <p:sldId id="327" r:id="rId71"/>
    <p:sldId id="343" r:id="rId72"/>
    <p:sldId id="328" r:id="rId73"/>
    <p:sldId id="339" r:id="rId74"/>
    <p:sldId id="329" r:id="rId75"/>
    <p:sldId id="335" r:id="rId76"/>
    <p:sldId id="330" r:id="rId77"/>
    <p:sldId id="336" r:id="rId78"/>
    <p:sldId id="337" r:id="rId79"/>
    <p:sldId id="338" r:id="rId80"/>
    <p:sldId id="344" r:id="rId81"/>
    <p:sldId id="345" r:id="rId82"/>
    <p:sldId id="351" r:id="rId83"/>
    <p:sldId id="346" r:id="rId84"/>
    <p:sldId id="352" r:id="rId85"/>
    <p:sldId id="353" r:id="rId86"/>
    <p:sldId id="354" r:id="rId87"/>
    <p:sldId id="355" r:id="rId88"/>
    <p:sldId id="356" r:id="rId89"/>
    <p:sldId id="357" r:id="rId90"/>
    <p:sldId id="360" r:id="rId91"/>
    <p:sldId id="429" r:id="rId92"/>
    <p:sldId id="362" r:id="rId93"/>
    <p:sldId id="364" r:id="rId94"/>
    <p:sldId id="365" r:id="rId95"/>
    <p:sldId id="366" r:id="rId96"/>
    <p:sldId id="367" r:id="rId97"/>
    <p:sldId id="368" r:id="rId98"/>
    <p:sldId id="369" r:id="rId99"/>
    <p:sldId id="370" r:id="rId100"/>
    <p:sldId id="371" r:id="rId101"/>
    <p:sldId id="372" r:id="rId102"/>
    <p:sldId id="373" r:id="rId103"/>
    <p:sldId id="374" r:id="rId104"/>
    <p:sldId id="375" r:id="rId105"/>
    <p:sldId id="428" r:id="rId106"/>
    <p:sldId id="376" r:id="rId107"/>
    <p:sldId id="377" r:id="rId108"/>
    <p:sldId id="378" r:id="rId109"/>
    <p:sldId id="379" r:id="rId110"/>
    <p:sldId id="381" r:id="rId111"/>
    <p:sldId id="380" r:id="rId112"/>
    <p:sldId id="382" r:id="rId113"/>
    <p:sldId id="383" r:id="rId114"/>
    <p:sldId id="384" r:id="rId115"/>
    <p:sldId id="385" r:id="rId116"/>
    <p:sldId id="387" r:id="rId117"/>
    <p:sldId id="388" r:id="rId118"/>
    <p:sldId id="389" r:id="rId119"/>
    <p:sldId id="390" r:id="rId120"/>
    <p:sldId id="391" r:id="rId121"/>
    <p:sldId id="392" r:id="rId122"/>
    <p:sldId id="393" r:id="rId123"/>
    <p:sldId id="394" r:id="rId124"/>
    <p:sldId id="395" r:id="rId125"/>
    <p:sldId id="396" r:id="rId126"/>
    <p:sldId id="398" r:id="rId127"/>
    <p:sldId id="399" r:id="rId128"/>
    <p:sldId id="400" r:id="rId129"/>
    <p:sldId id="397" r:id="rId130"/>
    <p:sldId id="401" r:id="rId131"/>
    <p:sldId id="402" r:id="rId132"/>
    <p:sldId id="403" r:id="rId133"/>
    <p:sldId id="404" r:id="rId134"/>
    <p:sldId id="405" r:id="rId135"/>
    <p:sldId id="406" r:id="rId136"/>
    <p:sldId id="408" r:id="rId137"/>
    <p:sldId id="407" r:id="rId138"/>
    <p:sldId id="409" r:id="rId139"/>
    <p:sldId id="410" r:id="rId140"/>
    <p:sldId id="411" r:id="rId141"/>
    <p:sldId id="412" r:id="rId142"/>
    <p:sldId id="414" r:id="rId143"/>
    <p:sldId id="413" r:id="rId144"/>
    <p:sldId id="415" r:id="rId145"/>
    <p:sldId id="416" r:id="rId146"/>
    <p:sldId id="417" r:id="rId147"/>
    <p:sldId id="418" r:id="rId148"/>
    <p:sldId id="419" r:id="rId149"/>
    <p:sldId id="420" r:id="rId150"/>
    <p:sldId id="421" r:id="rId151"/>
    <p:sldId id="422" r:id="rId152"/>
    <p:sldId id="423" r:id="rId153"/>
    <p:sldId id="424" r:id="rId154"/>
    <p:sldId id="425" r:id="rId155"/>
    <p:sldId id="426" r:id="rId156"/>
    <p:sldId id="427" r:id="rId1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7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53" Type="http://schemas.openxmlformats.org/officeDocument/2006/relationships/slide" Target="slides/slide152.xml"/><Relationship Id="rId16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9F752-D5D4-4D77-8852-323E902A5294}" type="datetimeFigureOut">
              <a:rPr lang="en-US" smtClean="0"/>
              <a:pPr/>
              <a:t>1/19/2010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5B0717-A2CB-4B0B-87CD-3D6EFAB61CD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B0717-A2CB-4B0B-87CD-3D6EFAB61CDC}" type="slidenum">
              <a:rPr lang="en-GB" smtClean="0"/>
              <a:pPr/>
              <a:t>32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B0717-A2CB-4B0B-87CD-3D6EFAB61CDC}" type="slidenum">
              <a:rPr lang="en-GB" smtClean="0"/>
              <a:pPr/>
              <a:t>83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B0717-A2CB-4B0B-87CD-3D6EFAB61CDC}" type="slidenum">
              <a:rPr lang="en-GB" smtClean="0"/>
              <a:pPr/>
              <a:t>91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B0717-A2CB-4B0B-87CD-3D6EFAB61CDC}" type="slidenum">
              <a:rPr lang="en-GB" smtClean="0"/>
              <a:pPr/>
              <a:t>122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1/19/2010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1/19/2010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1/19/2010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AC4BF-2996-4039-A367-2662215DDADA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emedicine.com/cgi-bin/foxweb.exe/makezoom@/em/makezoom?picture=\websites\emedicine\med\images\Large\1140Mvc-499x.jpg&amp;template=izoom2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emedicine.com/cgi-bin/foxweb.exe/makezoom@/em/makezoom?picture=\websites\emedicine\med\images\Large\1122INCLIH.jpg&amp;template=izoom2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emedicine.com/cgi-bin/foxweb.exe/makezoom@/em/makezoom?picture=\websites\emedicine\med\images\Large\1118GIRLRIH.jpg&amp;template=izoom2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4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1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5.bin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8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4.vml"/><Relationship Id="rId4" Type="http://schemas.openxmlformats.org/officeDocument/2006/relationships/oleObject" Target="../embeddings/oleObject20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://www.emedicine.com/cgi-bin/foxweb.exe/makezoom@/em/makezoom?picture=\websites\emedicine\med\images\Large\1391toreduce.jpg&amp;template=izoom2" TargetMode="Externa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22.bin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http://www.emedicine.com/cgi-bin/foxweb.exe/makezoom@/em/makezoom?picture=\websites\emedicine\med\images\Large\1128BASSINI.jpg&amp;template=izoom2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oleObject24.bin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7.v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60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64.jpeg"/><Relationship Id="rId4" Type="http://schemas.openxmlformats.org/officeDocument/2006/relationships/oleObject" Target="../embeddings/oleObject27.bin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hyperlink" Target="http://www.emedicine.com/cgi-bin/foxweb.exe/makezoom@/em/makezoom?picture=\websites\emedicine\med\images\Large\1119HERNIAUC.jpg&amp;template=izoom2" TargetMode="External"/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hyperlink" Target="http://www.emedicine.com/cgi-bin/foxweb.exe/makezoom@/em/makezoom?picture=\websites\emedicine\med\images\Large\1108Mvc-428s.jpg&amp;template=izoom2" TargetMode="Externa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4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PROF. TAREK GOBRAN</a:t>
            </a:r>
          </a:p>
          <a:p>
            <a:r>
              <a:rPr lang="en-US" sz="1800" dirty="0" smtClean="0">
                <a:solidFill>
                  <a:srgbClr val="FF0000"/>
                </a:solidFill>
              </a:rPr>
              <a:t>PROF. of  GENERAL and PEDIATRIC SURGERY </a:t>
            </a:r>
            <a:endParaRPr lang="en-GB" sz="1800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 smtClean="0"/>
              <a:t>HERNIA and ABDOMINAL WALL DEFECTS</a:t>
            </a:r>
            <a:endParaRPr lang="en-GB" sz="4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Protrusion of a </a:t>
            </a:r>
            <a:r>
              <a:rPr lang="en-US" dirty="0" err="1" smtClean="0"/>
              <a:t>viscus</a:t>
            </a:r>
            <a:r>
              <a:rPr lang="en-US" dirty="0" smtClean="0"/>
              <a:t> or part of it through a defect in the wall of the containing cavity</a:t>
            </a:r>
          </a:p>
          <a:p>
            <a:r>
              <a:rPr lang="en-US" dirty="0" smtClean="0"/>
              <a:t>It is either internal or external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ETIOLOGY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Predisposing factors:</a:t>
            </a:r>
          </a:p>
          <a:p>
            <a:pPr>
              <a:buFontTx/>
              <a:buChar char="-"/>
            </a:pPr>
            <a:r>
              <a:rPr lang="en-US" dirty="0" smtClean="0"/>
              <a:t>Increase of intra-abdominal pressure</a:t>
            </a:r>
          </a:p>
          <a:p>
            <a:pPr>
              <a:buFontTx/>
              <a:buChar char="-"/>
            </a:pPr>
            <a:r>
              <a:rPr lang="en-US" dirty="0" smtClean="0"/>
              <a:t>Pregnancy</a:t>
            </a:r>
          </a:p>
          <a:p>
            <a:pPr>
              <a:buFontTx/>
              <a:buChar char="-"/>
            </a:pPr>
            <a:r>
              <a:rPr lang="en-US" dirty="0" smtClean="0"/>
              <a:t>Congenital preformed sac</a:t>
            </a:r>
          </a:p>
          <a:p>
            <a:pPr>
              <a:buFontTx/>
              <a:buChar char="-"/>
            </a:pPr>
            <a:r>
              <a:rPr lang="en-US" dirty="0" err="1" smtClean="0"/>
              <a:t>Undescended</a:t>
            </a:r>
            <a:r>
              <a:rPr lang="en-US" dirty="0" smtClean="0"/>
              <a:t> testis</a:t>
            </a:r>
          </a:p>
          <a:p>
            <a:pPr>
              <a:buFontTx/>
              <a:buChar char="-"/>
            </a:pPr>
            <a:r>
              <a:rPr lang="en-US" dirty="0" smtClean="0"/>
              <a:t>Obesity</a:t>
            </a:r>
          </a:p>
          <a:p>
            <a:pPr>
              <a:buFontTx/>
              <a:buChar char="-"/>
            </a:pPr>
            <a:r>
              <a:rPr lang="en-US" dirty="0" smtClean="0"/>
              <a:t>Collagen abnormalities</a:t>
            </a:r>
          </a:p>
          <a:p>
            <a:pPr>
              <a:buFontTx/>
              <a:buChar char="-"/>
            </a:pPr>
            <a:endParaRPr lang="en-US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Sac</a:t>
            </a:r>
          </a:p>
          <a:p>
            <a:endParaRPr lang="en-US" dirty="0" smtClean="0"/>
          </a:p>
          <a:p>
            <a:r>
              <a:rPr lang="en-US" dirty="0" smtClean="0"/>
              <a:t>Coverings</a:t>
            </a:r>
          </a:p>
          <a:p>
            <a:endParaRPr lang="en-US" dirty="0" smtClean="0"/>
          </a:p>
          <a:p>
            <a:r>
              <a:rPr lang="en-US" dirty="0" smtClean="0"/>
              <a:t>Contents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Sac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Neck</a:t>
            </a:r>
          </a:p>
          <a:p>
            <a:endParaRPr lang="en-US" dirty="0" smtClean="0"/>
          </a:p>
          <a:p>
            <a:r>
              <a:rPr lang="en-US" dirty="0" smtClean="0"/>
              <a:t>Body</a:t>
            </a:r>
          </a:p>
          <a:p>
            <a:endParaRPr lang="en-US" dirty="0" smtClean="0"/>
          </a:p>
          <a:p>
            <a:r>
              <a:rPr lang="en-US" dirty="0" err="1" smtClean="0"/>
              <a:t>Fundus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Coverings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Layers of abdominal wall through which the sac passes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Contents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Omentum</a:t>
            </a:r>
            <a:r>
              <a:rPr lang="en-US" dirty="0" smtClean="0"/>
              <a:t> ----- </a:t>
            </a:r>
            <a:r>
              <a:rPr lang="en-US" dirty="0" err="1" smtClean="0"/>
              <a:t>omentocele</a:t>
            </a:r>
            <a:endParaRPr lang="en-US" dirty="0" smtClean="0"/>
          </a:p>
          <a:p>
            <a:r>
              <a:rPr lang="en-US" dirty="0" smtClean="0"/>
              <a:t>Intestine  ------ </a:t>
            </a:r>
            <a:r>
              <a:rPr lang="en-US" dirty="0" err="1" smtClean="0"/>
              <a:t>entrocele</a:t>
            </a:r>
            <a:endParaRPr lang="en-US" dirty="0" smtClean="0"/>
          </a:p>
          <a:p>
            <a:r>
              <a:rPr lang="en-US" dirty="0" smtClean="0"/>
              <a:t>Ovary ,tubes</a:t>
            </a:r>
          </a:p>
          <a:p>
            <a:r>
              <a:rPr lang="en-US" dirty="0" smtClean="0"/>
              <a:t>Portion of intestinal wall ----  Richter’s H</a:t>
            </a:r>
          </a:p>
          <a:p>
            <a:r>
              <a:rPr lang="en-US" dirty="0" err="1" smtClean="0"/>
              <a:t>Meckel’s</a:t>
            </a:r>
            <a:r>
              <a:rPr lang="en-US" dirty="0" smtClean="0"/>
              <a:t>  </a:t>
            </a:r>
            <a:r>
              <a:rPr lang="en-US" dirty="0" err="1" smtClean="0"/>
              <a:t>diverticulum</a:t>
            </a:r>
            <a:r>
              <a:rPr lang="en-US" dirty="0" smtClean="0"/>
              <a:t>      ----  Littre’s H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Complications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Irreducible</a:t>
            </a:r>
          </a:p>
          <a:p>
            <a:endParaRPr lang="en-US" dirty="0" smtClean="0"/>
          </a:p>
          <a:p>
            <a:r>
              <a:rPr lang="en-US" dirty="0" smtClean="0"/>
              <a:t>Obstructed</a:t>
            </a:r>
          </a:p>
          <a:p>
            <a:endParaRPr lang="en-US" dirty="0" smtClean="0"/>
          </a:p>
          <a:p>
            <a:r>
              <a:rPr lang="en-US" dirty="0" smtClean="0"/>
              <a:t>Inflamed</a:t>
            </a:r>
          </a:p>
          <a:p>
            <a:endParaRPr lang="en-US" dirty="0" smtClean="0"/>
          </a:p>
          <a:p>
            <a:r>
              <a:rPr lang="en-US" dirty="0" smtClean="0"/>
              <a:t>Strangulated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b="1" i="1" dirty="0" smtClean="0"/>
              <a:t>Contents can not reduced back to abdomen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b="1" u="sng" dirty="0" smtClean="0"/>
              <a:t>Causes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- Adhesions</a:t>
            </a:r>
          </a:p>
          <a:p>
            <a:pPr>
              <a:buNone/>
            </a:pPr>
            <a:r>
              <a:rPr lang="en-US" dirty="0" smtClean="0"/>
              <a:t>- Large contents and narrow neck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IRREDUCIBLE  HERNIA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7" name="Picture 7" descr="hernia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>
          <a:xfrm>
            <a:off x="4953000" y="2036980"/>
            <a:ext cx="3139429" cy="425587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  <p:sp>
        <p:nvSpPr>
          <p:cNvPr id="31749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457200" y="1905000"/>
            <a:ext cx="4033838" cy="4114800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smtClean="0"/>
              <a:t>Hernia content balloons over external ring when reduction is attempted. 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652963" y="1905000"/>
            <a:ext cx="4033837" cy="4114800"/>
          </a:xfrm>
        </p:spPr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  <p:pic>
        <p:nvPicPr>
          <p:cNvPr id="89093" name="Picture 8" descr="Click to see larger picture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549275"/>
            <a:ext cx="4427537" cy="558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Obstructed Hernia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Irreducible hernia with obstructed intestinal lumen </a:t>
            </a:r>
            <a:r>
              <a:rPr lang="en-US" i="1" u="sng" dirty="0" smtClean="0"/>
              <a:t>without interference with blood supply</a:t>
            </a:r>
          </a:p>
          <a:p>
            <a:endParaRPr lang="en-US" dirty="0" smtClean="0"/>
          </a:p>
          <a:p>
            <a:r>
              <a:rPr lang="en-US" dirty="0" smtClean="0"/>
              <a:t>Clinically</a:t>
            </a:r>
            <a:r>
              <a:rPr lang="en-GB" dirty="0" smtClean="0"/>
              <a:t> ----- colic, constipation, vomiting, .......</a:t>
            </a:r>
          </a:p>
          <a:p>
            <a:endParaRPr lang="en-GB" dirty="0" smtClean="0"/>
          </a:p>
          <a:p>
            <a:r>
              <a:rPr lang="en-GB" dirty="0" smtClean="0"/>
              <a:t>Sometimes it is difficult to differentiate from strangulation so it is better to be managed as strangulated hernia  </a:t>
            </a:r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Strangulated hernia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= Serious impairment of blood supply of the contents with or without obstruction ----- ischemia ----- if not treated within </a:t>
            </a:r>
            <a:r>
              <a:rPr lang="en-US" b="1" dirty="0" smtClean="0">
                <a:solidFill>
                  <a:srgbClr val="FF0000"/>
                </a:solidFill>
              </a:rPr>
              <a:t>5-6 hrs</a:t>
            </a:r>
            <a:r>
              <a:rPr lang="en-US" dirty="0" smtClean="0"/>
              <a:t> ------ gangrene</a:t>
            </a:r>
          </a:p>
          <a:p>
            <a:r>
              <a:rPr lang="en-US" dirty="0" smtClean="0"/>
              <a:t>In strangulation venous impairment  occurs first ---- intestinal congestion  &amp; edema ------- more congestion &amp;edema ----- arterial impairment ------ ischemia ---- exudation of blood into the sac + bacterial transudation through the wall ( infected toxic fluid in the sac ) ------ gangrene ----- perforation  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Clinical  Features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Sudden onset of pain +/- signs of intestinal obstruction</a:t>
            </a:r>
          </a:p>
          <a:p>
            <a:r>
              <a:rPr lang="en-US" dirty="0" smtClean="0"/>
              <a:t>Local signs:</a:t>
            </a:r>
          </a:p>
          <a:p>
            <a:pPr>
              <a:buFontTx/>
              <a:buChar char="-"/>
            </a:pPr>
            <a:r>
              <a:rPr lang="en-US" dirty="0" smtClean="0"/>
              <a:t>Irreducible</a:t>
            </a:r>
          </a:p>
          <a:p>
            <a:pPr>
              <a:buFontTx/>
              <a:buChar char="-"/>
            </a:pPr>
            <a:r>
              <a:rPr lang="en-US" dirty="0" smtClean="0"/>
              <a:t>No impulse with cough</a:t>
            </a:r>
          </a:p>
          <a:p>
            <a:pPr>
              <a:buFontTx/>
              <a:buChar char="-"/>
            </a:pPr>
            <a:r>
              <a:rPr lang="en-US" dirty="0" smtClean="0"/>
              <a:t>Tense</a:t>
            </a:r>
          </a:p>
          <a:p>
            <a:pPr>
              <a:buFontTx/>
              <a:buChar char="-"/>
            </a:pPr>
            <a:r>
              <a:rPr lang="en-US" dirty="0" smtClean="0"/>
              <a:t>Tender</a:t>
            </a:r>
          </a:p>
          <a:p>
            <a:pPr>
              <a:buNone/>
            </a:pPr>
            <a:r>
              <a:rPr lang="en-US" dirty="0" smtClean="0"/>
              <a:t>If not treated early ----- perforation ----- peritonitis ----- septic shock</a:t>
            </a:r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5842" name="Picture 2" descr="D:\Tarek Gobran\students\student\hernia\strang_hernia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1447800"/>
            <a:ext cx="5715000" cy="4292600"/>
          </a:xfrm>
          <a:prstGeom prst="rect">
            <a:avLst/>
          </a:prstGeom>
          <a:noFill/>
        </p:spPr>
      </p:pic>
      <p:graphicFrame>
        <p:nvGraphicFramePr>
          <p:cNvPr id="35843" name="Object 13"/>
          <p:cNvGraphicFramePr>
            <a:graphicFrameLocks noChangeAspect="1"/>
          </p:cNvGraphicFramePr>
          <p:nvPr>
            <p:ph sz="half" idx="1"/>
          </p:nvPr>
        </p:nvGraphicFramePr>
        <p:xfrm>
          <a:off x="0" y="2057400"/>
          <a:ext cx="4038600" cy="3272571"/>
        </p:xfrm>
        <a:graphic>
          <a:graphicData uri="http://schemas.openxmlformats.org/presentationml/2006/ole">
            <p:oleObj spid="_x0000_s35843" name="Bitmap Image" r:id="rId4" imgW="6335009" imgH="5133333" progId="PBrush">
              <p:embed/>
            </p:oleObj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Click to see larger picture">
            <a:hlinkClick r:id="rId2"/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19200" y="685800"/>
            <a:ext cx="6629400" cy="5493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ar-EG" sz="3600" b="1" dirty="0" smtClean="0">
                <a:solidFill>
                  <a:srgbClr val="FF0000"/>
                </a:solidFill>
              </a:rPr>
              <a:t/>
            </a:r>
            <a:br>
              <a:rPr lang="ar-EG" sz="36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Strangulated hernia without obstruction 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 smtClean="0"/>
              <a:t>Strangulated </a:t>
            </a:r>
            <a:r>
              <a:rPr lang="en-US" dirty="0" err="1" smtClean="0"/>
              <a:t>omentum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Strangulated ovary</a:t>
            </a:r>
          </a:p>
          <a:p>
            <a:pPr>
              <a:buFontTx/>
              <a:buChar char="-"/>
            </a:pPr>
            <a:r>
              <a:rPr lang="en-US" dirty="0" smtClean="0"/>
              <a:t>Richter’s hernia</a:t>
            </a:r>
          </a:p>
          <a:p>
            <a:pPr>
              <a:buFontTx/>
              <a:buChar char="-"/>
            </a:pPr>
            <a:r>
              <a:rPr lang="en-US" dirty="0" smtClean="0"/>
              <a:t>Littre’s hernia</a:t>
            </a:r>
            <a:endParaRPr lang="en-GB" dirty="0"/>
          </a:p>
        </p:txBody>
      </p:sp>
      <p:pic>
        <p:nvPicPr>
          <p:cNvPr id="5" name="Picture 8" descr="Click to see larger picture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13941" y="2209800"/>
            <a:ext cx="4722253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Inflamed Hernia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i="1" dirty="0" smtClean="0">
                <a:solidFill>
                  <a:srgbClr val="FF0000"/>
                </a:solidFill>
              </a:rPr>
              <a:t>Source of infection:</a:t>
            </a:r>
          </a:p>
          <a:p>
            <a:pPr>
              <a:buNone/>
            </a:pPr>
            <a:r>
              <a:rPr lang="en-US" dirty="0" smtClean="0"/>
              <a:t>-Inflamed contents as appendix</a:t>
            </a:r>
          </a:p>
          <a:p>
            <a:pPr>
              <a:buNone/>
            </a:pPr>
            <a:r>
              <a:rPr lang="en-US" dirty="0" smtClean="0"/>
              <a:t>- From skin infection as ulcerations</a:t>
            </a:r>
          </a:p>
          <a:p>
            <a:r>
              <a:rPr lang="en-US" b="1" i="1" dirty="0" smtClean="0">
                <a:solidFill>
                  <a:srgbClr val="FF0000"/>
                </a:solidFill>
              </a:rPr>
              <a:t>Clinical features:</a:t>
            </a:r>
          </a:p>
          <a:p>
            <a:pPr>
              <a:buNone/>
            </a:pPr>
            <a:r>
              <a:rPr lang="en-US" dirty="0" smtClean="0"/>
              <a:t>- Hernia is painful, hot red and tender but not tense</a:t>
            </a:r>
            <a:endParaRPr lang="en-GB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OF HERNIA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Truss ???????????????????????????????????????????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Surgery</a:t>
            </a:r>
          </a:p>
          <a:p>
            <a:pPr>
              <a:buNone/>
            </a:pPr>
            <a:r>
              <a:rPr lang="en-US" dirty="0" smtClean="0"/>
              <a:t>                </a:t>
            </a:r>
            <a:r>
              <a:rPr lang="en-US" dirty="0" err="1" smtClean="0"/>
              <a:t>Herniotomy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  </a:t>
            </a:r>
            <a:r>
              <a:rPr lang="en-US" dirty="0" err="1" smtClean="0"/>
              <a:t>Hernioplasty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  </a:t>
            </a:r>
            <a:r>
              <a:rPr lang="en-US" dirty="0" err="1" smtClean="0"/>
              <a:t>Herniorrhaphy</a:t>
            </a:r>
            <a:endParaRPr lang="en-GB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CAUSES OF RECURRENCE</a:t>
            </a:r>
            <a:endParaRPr lang="en-GB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PREOPERATIVE  CAUSES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Causes of increased intra-abdominal pressure as chronic cough ----</a:t>
            </a:r>
          </a:p>
          <a:p>
            <a:r>
              <a:rPr lang="en-US" dirty="0" smtClean="0"/>
              <a:t>Debilitating disease</a:t>
            </a:r>
          </a:p>
          <a:p>
            <a:r>
              <a:rPr lang="en-US" dirty="0" smtClean="0"/>
              <a:t>Weak  musculature</a:t>
            </a:r>
            <a:endParaRPr lang="en-GB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Repair </a:t>
            </a:r>
            <a:r>
              <a:rPr lang="en-US" dirty="0" err="1" smtClean="0"/>
              <a:t>undertension</a:t>
            </a:r>
            <a:endParaRPr lang="en-US" dirty="0" smtClean="0"/>
          </a:p>
          <a:p>
            <a:r>
              <a:rPr lang="en-US" dirty="0" smtClean="0"/>
              <a:t>Imperfect </a:t>
            </a:r>
            <a:r>
              <a:rPr lang="en-US" dirty="0" err="1" smtClean="0"/>
              <a:t>hemostasis</a:t>
            </a:r>
            <a:r>
              <a:rPr lang="en-US" dirty="0" smtClean="0"/>
              <a:t> and </a:t>
            </a:r>
            <a:r>
              <a:rPr lang="en-US" dirty="0" err="1" smtClean="0"/>
              <a:t>devitalization</a:t>
            </a:r>
            <a:r>
              <a:rPr lang="en-US" dirty="0" smtClean="0"/>
              <a:t> of tissues -----  infection</a:t>
            </a:r>
          </a:p>
          <a:p>
            <a:r>
              <a:rPr lang="en-US" dirty="0" smtClean="0"/>
              <a:t>Use of absorbable suture</a:t>
            </a:r>
          </a:p>
          <a:p>
            <a:r>
              <a:rPr lang="en-US" dirty="0" smtClean="0"/>
              <a:t>Missed sac or failure to completely excise the sac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POSTOPERATIVE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Persistence of predisposing factors as------</a:t>
            </a:r>
          </a:p>
          <a:p>
            <a:r>
              <a:rPr lang="en-US" dirty="0" smtClean="0"/>
              <a:t>Wound infection</a:t>
            </a:r>
          </a:p>
          <a:p>
            <a:r>
              <a:rPr lang="en-US" dirty="0" smtClean="0"/>
              <a:t>Lifting heavy objects early postoperatively</a:t>
            </a:r>
          </a:p>
          <a:p>
            <a:pPr>
              <a:buNone/>
            </a:pPr>
            <a:endParaRPr lang="en-US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b="1" dirty="0" smtClean="0"/>
              <a:t>Incidence:</a:t>
            </a:r>
          </a:p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dirty="0" smtClean="0"/>
              <a:t>Excluding </a:t>
            </a:r>
            <a:r>
              <a:rPr lang="en-US" dirty="0" err="1" smtClean="0"/>
              <a:t>incisional</a:t>
            </a:r>
            <a:r>
              <a:rPr lang="en-US" dirty="0" smtClean="0"/>
              <a:t> h</a:t>
            </a:r>
          </a:p>
          <a:p>
            <a:r>
              <a:rPr lang="en-US" dirty="0" smtClean="0"/>
              <a:t>75% inguinal</a:t>
            </a:r>
          </a:p>
          <a:p>
            <a:r>
              <a:rPr lang="en-US" dirty="0" smtClean="0"/>
              <a:t>15% umbilical</a:t>
            </a:r>
          </a:p>
          <a:p>
            <a:r>
              <a:rPr lang="en-US" dirty="0" smtClean="0"/>
              <a:t>8.5% femoral</a:t>
            </a:r>
          </a:p>
          <a:p>
            <a:r>
              <a:rPr lang="en-US" dirty="0" smtClean="0"/>
              <a:t>1.5% rare hernias</a:t>
            </a:r>
            <a:endParaRPr lang="en-GB" dirty="0"/>
          </a:p>
        </p:txBody>
      </p:sp>
      <p:graphicFrame>
        <p:nvGraphicFramePr>
          <p:cNvPr id="2050" name="Object 8"/>
          <p:cNvGraphicFramePr>
            <a:graphicFrameLocks noChangeAspect="1"/>
          </p:cNvGraphicFramePr>
          <p:nvPr>
            <p:ph sz="half" idx="2"/>
          </p:nvPr>
        </p:nvGraphicFramePr>
        <p:xfrm>
          <a:off x="4419600" y="1447800"/>
          <a:ext cx="4724400" cy="4343400"/>
        </p:xfrm>
        <a:graphic>
          <a:graphicData uri="http://schemas.openxmlformats.org/presentationml/2006/ole">
            <p:oleObj spid="_x0000_s2050" name="Bitmap Image" r:id="rId3" imgW="5428571" imgH="2980952" progId="PBrush">
              <p:embed/>
            </p:oleObj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INGUINAL HERNIA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Indirect Hernia (oblique inguinal hernia )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Direct hernia</a:t>
            </a:r>
            <a:endParaRPr lang="en-GB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INDIRECT INGUINAL HERNIA</a:t>
            </a:r>
            <a:endParaRPr lang="en-GB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ANATOMY of INGUINAL CANAL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Inguinal canal is an oblique canal extending from internal (deep) ring to external (superficial)  ring </a:t>
            </a:r>
          </a:p>
          <a:p>
            <a:endParaRPr lang="en-US" dirty="0" smtClean="0"/>
          </a:p>
          <a:p>
            <a:r>
              <a:rPr lang="en-US" dirty="0" smtClean="0"/>
              <a:t>It is about 4 cm in adult and in infants the two rings are opposite each others</a:t>
            </a:r>
            <a:endParaRPr lang="en-GB" dirty="0"/>
          </a:p>
        </p:txBody>
      </p:sp>
      <p:pic>
        <p:nvPicPr>
          <p:cNvPr id="5" name="Content Placeholder 4" descr="draw3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800600" y="1857910"/>
            <a:ext cx="4038600" cy="3708918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INTERNAL  (DEEP) RING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Opening in in fascia </a:t>
            </a:r>
            <a:r>
              <a:rPr lang="en-US" dirty="0" err="1" smtClean="0"/>
              <a:t>transversalis</a:t>
            </a:r>
            <a:r>
              <a:rPr lang="en-US" dirty="0" smtClean="0"/>
              <a:t> ½ an inch above the mid-inguinal point medial to inferior </a:t>
            </a:r>
            <a:r>
              <a:rPr lang="en-US" dirty="0" err="1" smtClean="0"/>
              <a:t>epigastric</a:t>
            </a:r>
            <a:r>
              <a:rPr lang="en-US" dirty="0" smtClean="0"/>
              <a:t> vessels</a:t>
            </a:r>
            <a:endParaRPr lang="en-GB" dirty="0"/>
          </a:p>
        </p:txBody>
      </p:sp>
      <p:graphicFrame>
        <p:nvGraphicFramePr>
          <p:cNvPr id="32770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4637919" y="1294897"/>
          <a:ext cx="4201281" cy="5029703"/>
        </p:xfrm>
        <a:graphic>
          <a:graphicData uri="http://schemas.openxmlformats.org/presentationml/2006/ole">
            <p:oleObj spid="_x0000_s32770" name="Bitmap Image" r:id="rId3" imgW="2704762" imgH="3238952" progId="PBrush">
              <p:embed/>
            </p:oleObj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External Ring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            opening in external oblique </a:t>
            </a:r>
            <a:r>
              <a:rPr lang="en-US" dirty="0" err="1" smtClean="0"/>
              <a:t>apponeurosis</a:t>
            </a:r>
            <a:r>
              <a:rPr lang="en-US" dirty="0" smtClean="0"/>
              <a:t> ½ an inch above pubic tubercle bounded by </a:t>
            </a:r>
            <a:r>
              <a:rPr lang="en-US" dirty="0" err="1" smtClean="0"/>
              <a:t>supromedial</a:t>
            </a:r>
            <a:r>
              <a:rPr lang="en-US" dirty="0" smtClean="0"/>
              <a:t> and </a:t>
            </a:r>
            <a:r>
              <a:rPr lang="en-US" dirty="0" err="1" smtClean="0"/>
              <a:t>infrolateral</a:t>
            </a:r>
            <a:r>
              <a:rPr lang="en-US" dirty="0" smtClean="0"/>
              <a:t> </a:t>
            </a:r>
            <a:r>
              <a:rPr lang="en-US" dirty="0" err="1" smtClean="0"/>
              <a:t>crus</a:t>
            </a:r>
            <a:r>
              <a:rPr lang="en-US" dirty="0" smtClean="0"/>
              <a:t> of ext ob . Normally it just admit the little finger</a:t>
            </a:r>
            <a:endParaRPr lang="en-GB" dirty="0"/>
          </a:p>
        </p:txBody>
      </p:sp>
      <p:sp>
        <p:nvSpPr>
          <p:cNvPr id="4" name="Isosceles Triangle 3"/>
          <p:cNvSpPr/>
          <p:nvPr/>
        </p:nvSpPr>
        <p:spPr>
          <a:xfrm>
            <a:off x="838200" y="1524000"/>
            <a:ext cx="457200" cy="381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3" descr="ab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419600" y="1447800"/>
            <a:ext cx="4724400" cy="4897989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Contents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Male</a:t>
            </a:r>
            <a:r>
              <a:rPr lang="en-US" dirty="0" smtClean="0"/>
              <a:t>  ------  spermatic cord + </a:t>
            </a:r>
            <a:r>
              <a:rPr lang="en-US" dirty="0" err="1" smtClean="0"/>
              <a:t>ilio</a:t>
            </a:r>
            <a:r>
              <a:rPr lang="en-US" dirty="0" smtClean="0"/>
              <a:t>-inguinal n +genital branch of </a:t>
            </a:r>
            <a:r>
              <a:rPr lang="en-US" dirty="0" err="1" smtClean="0"/>
              <a:t>genitofemoral</a:t>
            </a:r>
            <a:r>
              <a:rPr lang="en-US" dirty="0" smtClean="0"/>
              <a:t> n.</a:t>
            </a:r>
          </a:p>
          <a:p>
            <a:endParaRPr lang="en-US" dirty="0" smtClean="0"/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Females</a:t>
            </a:r>
            <a:r>
              <a:rPr lang="en-US" dirty="0" smtClean="0"/>
              <a:t>: Round ligament +      -------</a:t>
            </a:r>
            <a:endParaRPr lang="en-GB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Boundaries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Anterior: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External oblique </a:t>
            </a:r>
            <a:r>
              <a:rPr lang="en-US" dirty="0" err="1" smtClean="0"/>
              <a:t>apponeurosis</a:t>
            </a:r>
            <a:r>
              <a:rPr lang="en-US" dirty="0" smtClean="0"/>
              <a:t>      +</a:t>
            </a:r>
          </a:p>
          <a:p>
            <a:pPr>
              <a:buFontTx/>
              <a:buChar char="-"/>
            </a:pPr>
            <a:r>
              <a:rPr lang="en-US" dirty="0" smtClean="0"/>
              <a:t>Conjoint tendon medially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 smtClean="0"/>
          </a:p>
        </p:txBody>
      </p:sp>
      <p:pic>
        <p:nvPicPr>
          <p:cNvPr id="87041" name="Picture 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58978" y="2743200"/>
            <a:ext cx="4426086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Posterior</a:t>
            </a:r>
          </a:p>
          <a:p>
            <a:pPr>
              <a:buFontTx/>
              <a:buChar char="-"/>
            </a:pPr>
            <a:r>
              <a:rPr lang="en-US" dirty="0" smtClean="0"/>
              <a:t>Fascia </a:t>
            </a:r>
            <a:r>
              <a:rPr lang="en-US" dirty="0" err="1" smtClean="0"/>
              <a:t>tranversalis</a:t>
            </a:r>
            <a:r>
              <a:rPr lang="en-US" dirty="0" smtClean="0"/>
              <a:t>   +</a:t>
            </a:r>
          </a:p>
          <a:p>
            <a:pPr>
              <a:buFontTx/>
              <a:buChar char="-"/>
            </a:pPr>
            <a:r>
              <a:rPr lang="en-US" dirty="0" smtClean="0"/>
              <a:t>Conjoint tendon laterally</a:t>
            </a:r>
            <a:endParaRPr lang="en-GB" dirty="0"/>
          </a:p>
        </p:txBody>
      </p:sp>
      <p:pic>
        <p:nvPicPr>
          <p:cNvPr id="86017" name="Picture 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00028" y="1447800"/>
            <a:ext cx="432886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 Superior</a:t>
            </a:r>
          </a:p>
          <a:p>
            <a:pPr>
              <a:buNone/>
            </a:pPr>
            <a:r>
              <a:rPr lang="en-US" dirty="0" smtClean="0"/>
              <a:t>- Conjoint tendon</a:t>
            </a:r>
            <a:endParaRPr lang="en-GB" dirty="0" smtClean="0"/>
          </a:p>
          <a:p>
            <a:endParaRPr lang="en-US" b="1" dirty="0" smtClean="0">
              <a:solidFill>
                <a:srgbClr val="FF0000"/>
              </a:solidFill>
            </a:endParaRPr>
          </a:p>
          <a:p>
            <a:endParaRPr lang="en-US" b="1" dirty="0" smtClean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Inferior </a:t>
            </a:r>
          </a:p>
          <a:p>
            <a:pPr>
              <a:buNone/>
            </a:pPr>
            <a:r>
              <a:rPr lang="en-US" dirty="0" smtClean="0"/>
              <a:t>-Inguinal ligament</a:t>
            </a:r>
          </a:p>
        </p:txBody>
      </p:sp>
      <p:pic>
        <p:nvPicPr>
          <p:cNvPr id="84993" name="Picture 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15001" y="4038599"/>
            <a:ext cx="1592186" cy="246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181600" y="1905000"/>
            <a:ext cx="240844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Mechanisms that prevent hernia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Shutter  mechanism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Valvular</a:t>
            </a:r>
            <a:r>
              <a:rPr lang="en-US" dirty="0" smtClean="0"/>
              <a:t> mechanism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Plugging mechanism</a:t>
            </a:r>
            <a:endParaRPr lang="en-GB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Indirect Hernia (OIH)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It is a hernia that pass through  the internal ring and enter  inguinal canal (</a:t>
            </a:r>
            <a:r>
              <a:rPr lang="en-US" dirty="0" err="1" smtClean="0"/>
              <a:t>bubonocele</a:t>
            </a:r>
            <a:r>
              <a:rPr lang="en-US" dirty="0" smtClean="0"/>
              <a:t>) and may pass through external ring and descend in scrotum (complete)</a:t>
            </a:r>
            <a:endParaRPr lang="en-GB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INCIDENCE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Commonest type of hernia </a:t>
            </a:r>
          </a:p>
          <a:p>
            <a:r>
              <a:rPr lang="en-US" dirty="0" smtClean="0"/>
              <a:t>Male: female 20:1</a:t>
            </a:r>
          </a:p>
          <a:p>
            <a:r>
              <a:rPr lang="en-US" dirty="0" smtClean="0"/>
              <a:t>Common in right side</a:t>
            </a:r>
          </a:p>
          <a:p>
            <a:r>
              <a:rPr lang="en-US" dirty="0" smtClean="0"/>
              <a:t>Bilateral in 30%</a:t>
            </a:r>
            <a:endParaRPr lang="en-GB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Etiology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Congenital preformed sac ( patent </a:t>
            </a:r>
            <a:r>
              <a:rPr lang="en-US" dirty="0" err="1" smtClean="0"/>
              <a:t>procesus</a:t>
            </a:r>
            <a:r>
              <a:rPr lang="en-US" dirty="0" smtClean="0"/>
              <a:t> </a:t>
            </a:r>
            <a:r>
              <a:rPr lang="en-US" dirty="0" err="1" smtClean="0"/>
              <a:t>vaginalis</a:t>
            </a:r>
            <a:r>
              <a:rPr lang="en-US" dirty="0" smtClean="0"/>
              <a:t>) ------- most accepted</a:t>
            </a:r>
          </a:p>
          <a:p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More common on the RT side</a:t>
            </a:r>
          </a:p>
          <a:p>
            <a:pPr>
              <a:buFontTx/>
              <a:buChar char="-"/>
            </a:pPr>
            <a:r>
              <a:rPr lang="en-US" dirty="0" err="1" smtClean="0"/>
              <a:t>Herniotomy</a:t>
            </a:r>
            <a:r>
              <a:rPr lang="en-US" dirty="0" smtClean="0"/>
              <a:t> only in children is curative</a:t>
            </a:r>
          </a:p>
          <a:p>
            <a:pPr>
              <a:buFontTx/>
              <a:buChar char="-"/>
            </a:pPr>
            <a:r>
              <a:rPr lang="en-US" dirty="0" smtClean="0"/>
              <a:t>PPV is found in many autopsy of individual with no history of hernia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Incidence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It is most common hernia</a:t>
            </a:r>
          </a:p>
          <a:p>
            <a:endParaRPr lang="en-US" dirty="0" smtClean="0"/>
          </a:p>
          <a:p>
            <a:r>
              <a:rPr lang="en-US" dirty="0" smtClean="0"/>
              <a:t>More common on RT side     -------     why?</a:t>
            </a:r>
            <a:endParaRPr lang="en-GB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Types of the sac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Congenital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Infantile</a:t>
            </a:r>
            <a:endParaRPr lang="en-GB" dirty="0"/>
          </a:p>
        </p:txBody>
      </p:sp>
      <p:pic>
        <p:nvPicPr>
          <p:cNvPr id="77825" name="Picture 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867400" y="1905000"/>
            <a:ext cx="140179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7826" name="Picture 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116756" y="4038600"/>
            <a:ext cx="110148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Funicular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Saddle hernia</a:t>
            </a:r>
            <a:endParaRPr lang="en-GB" dirty="0"/>
          </a:p>
        </p:txBody>
      </p:sp>
      <p:pic>
        <p:nvPicPr>
          <p:cNvPr id="76801" name="Picture 1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86400" y="609600"/>
            <a:ext cx="2209800" cy="2978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6802" name="Picture 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410200" y="3657600"/>
            <a:ext cx="2362200" cy="2543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Bubonocele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Complete hernia</a:t>
            </a:r>
            <a:endParaRPr lang="en-GB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Sliding hernia</a:t>
            </a:r>
            <a:endParaRPr lang="en-GB" sz="2400" b="1" dirty="0">
              <a:solidFill>
                <a:srgbClr val="002060"/>
              </a:solidFill>
            </a:endParaRPr>
          </a:p>
        </p:txBody>
      </p:sp>
      <p:pic>
        <p:nvPicPr>
          <p:cNvPr id="8" name="Picture 6" descr="DSC00986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523" b="1523"/>
          <a:stretch>
            <a:fillRect/>
          </a:stretch>
        </p:blipFill>
        <p:spPr>
          <a:xfrm>
            <a:off x="2667000" y="609600"/>
            <a:ext cx="6477000" cy="5791200"/>
          </a:xfr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36866" name="Object 3"/>
          <p:cNvGraphicFramePr>
            <a:graphicFrameLocks noChangeAspect="1"/>
          </p:cNvGraphicFramePr>
          <p:nvPr/>
        </p:nvGraphicFramePr>
        <p:xfrm>
          <a:off x="762000" y="1752600"/>
          <a:ext cx="7848600" cy="3687261"/>
        </p:xfrm>
        <a:graphic>
          <a:graphicData uri="http://schemas.openxmlformats.org/presentationml/2006/ole">
            <p:oleObj spid="_x0000_s36866" name="Bitmap Image" r:id="rId3" imgW="5068007" imgH="2381582" progId="PBrush">
              <p:embed/>
            </p:oleObj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As  before</a:t>
            </a:r>
            <a:endParaRPr lang="en-GB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Descent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Downward, forward and medially ( reduction in reverse direction)</a:t>
            </a:r>
            <a:endParaRPr lang="en-GB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Coverings</a:t>
            </a:r>
            <a:endParaRPr lang="en-GB" sz="4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Extrapertitonial</a:t>
            </a:r>
            <a:r>
              <a:rPr lang="en-US" dirty="0" smtClean="0"/>
              <a:t> fat  </a:t>
            </a:r>
          </a:p>
          <a:p>
            <a:r>
              <a:rPr lang="en-US" dirty="0" smtClean="0"/>
              <a:t> internal spermatic fascia |(fascia </a:t>
            </a:r>
            <a:r>
              <a:rPr lang="en-US" dirty="0" err="1" smtClean="0"/>
              <a:t>tranversalis</a:t>
            </a:r>
            <a:r>
              <a:rPr lang="en-US" dirty="0" smtClean="0"/>
              <a:t>) </a:t>
            </a:r>
          </a:p>
          <a:p>
            <a:r>
              <a:rPr lang="en-US" dirty="0" err="1" smtClean="0"/>
              <a:t>cremastric</a:t>
            </a:r>
            <a:r>
              <a:rPr lang="en-US" dirty="0" smtClean="0"/>
              <a:t> muscle and fascia </a:t>
            </a:r>
            <a:br>
              <a:rPr lang="en-US" dirty="0" smtClean="0"/>
            </a:br>
            <a:r>
              <a:rPr lang="en-US" dirty="0" smtClean="0"/>
              <a:t>(from internal oblique) </a:t>
            </a:r>
          </a:p>
          <a:p>
            <a:r>
              <a:rPr lang="en-US" dirty="0" smtClean="0"/>
              <a:t>External spermatic fascia (external oblique)   </a:t>
            </a:r>
          </a:p>
          <a:p>
            <a:r>
              <a:rPr lang="en-US" dirty="0" smtClean="0"/>
              <a:t>skin and superficial fascia </a:t>
            </a:r>
            <a:endParaRPr lang="en-GB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7400"/>
            <a:ext cx="8534400" cy="758952"/>
          </a:xfrm>
        </p:spPr>
        <p:txBody>
          <a:bodyPr>
            <a:no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</a:rPr>
              <a:t>Clinical features</a:t>
            </a:r>
            <a:endParaRPr lang="en-GB" sz="6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INSPECTION</a:t>
            </a:r>
            <a:endParaRPr lang="en-GB" b="1" dirty="0">
              <a:solidFill>
                <a:srgbClr val="FF0000"/>
              </a:solidFill>
            </a:endParaRPr>
          </a:p>
        </p:txBody>
      </p:sp>
      <p:graphicFrame>
        <p:nvGraphicFramePr>
          <p:cNvPr id="37890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4987167" y="1470926"/>
          <a:ext cx="3318633" cy="5006074"/>
        </p:xfrm>
        <a:graphic>
          <a:graphicData uri="http://schemas.openxmlformats.org/presentationml/2006/ole">
            <p:oleObj spid="_x0000_s37890" name="Bitmap Image" r:id="rId3" imgW="561905" imgH="847843" progId="PBrush">
              <p:embed/>
            </p:oleObj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38914" name="Object 8"/>
          <p:cNvGraphicFramePr>
            <a:graphicFrameLocks noChangeAspect="1"/>
          </p:cNvGraphicFramePr>
          <p:nvPr>
            <p:ph sz="half" idx="1"/>
          </p:nvPr>
        </p:nvGraphicFramePr>
        <p:xfrm>
          <a:off x="301625" y="2166705"/>
          <a:ext cx="4038600" cy="3091327"/>
        </p:xfrm>
        <a:graphic>
          <a:graphicData uri="http://schemas.openxmlformats.org/presentationml/2006/ole">
            <p:oleObj spid="_x0000_s38914" name="Bitmap Image" r:id="rId3" imgW="5934903" imgH="4544059" progId="PBrush">
              <p:embed/>
            </p:oleObj>
          </a:graphicData>
        </a:graphic>
      </p:graphicFrame>
      <p:pic>
        <p:nvPicPr>
          <p:cNvPr id="8" name="Content Placeholder 7" descr="genital-hernia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454525" y="2197894"/>
            <a:ext cx="4384675" cy="3288506"/>
          </a:xfr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9600" b="1" dirty="0" smtClean="0"/>
              <a:t>Palpation</a:t>
            </a:r>
            <a:endParaRPr lang="en-GB" b="1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Scrotal neck test</a:t>
            </a:r>
          </a:p>
        </p:txBody>
      </p:sp>
      <p:graphicFrame>
        <p:nvGraphicFramePr>
          <p:cNvPr id="36866" name="Object 3"/>
          <p:cNvGraphicFramePr>
            <a:graphicFrameLocks noChangeAspect="1"/>
          </p:cNvGraphicFramePr>
          <p:nvPr>
            <p:ph sz="half" idx="1"/>
          </p:nvPr>
        </p:nvGraphicFramePr>
        <p:xfrm>
          <a:off x="358775" y="1808163"/>
          <a:ext cx="3744913" cy="4321175"/>
        </p:xfrm>
        <a:graphic>
          <a:graphicData uri="http://schemas.openxmlformats.org/presentationml/2006/ole">
            <p:oleObj spid="_x0000_s51202" name="Bitmap Image" r:id="rId3" imgW="1209524" imgH="952633" progId="PBrush">
              <p:embed/>
            </p:oleObj>
          </a:graphicData>
        </a:graphic>
      </p:graphicFrame>
      <p:graphicFrame>
        <p:nvGraphicFramePr>
          <p:cNvPr id="36867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7092950" y="476250"/>
          <a:ext cx="1038225" cy="704850"/>
        </p:xfrm>
        <a:graphic>
          <a:graphicData uri="http://schemas.openxmlformats.org/presentationml/2006/ole">
            <p:oleObj spid="_x0000_s51203" name="Bitmap Image" r:id="rId4" imgW="1038370" imgH="704948" progId="PBrush">
              <p:embed/>
            </p:oleObj>
          </a:graphicData>
        </a:graphic>
      </p:graphicFrame>
      <p:graphicFrame>
        <p:nvGraphicFramePr>
          <p:cNvPr id="36868" name="Object 5"/>
          <p:cNvGraphicFramePr>
            <a:graphicFrameLocks noChangeAspect="1"/>
          </p:cNvGraphicFramePr>
          <p:nvPr>
            <p:ph sz="quarter" idx="3"/>
          </p:nvPr>
        </p:nvGraphicFramePr>
        <p:xfrm>
          <a:off x="4572000" y="1700213"/>
          <a:ext cx="4572000" cy="4752975"/>
        </p:xfrm>
        <a:graphic>
          <a:graphicData uri="http://schemas.openxmlformats.org/presentationml/2006/ole">
            <p:oleObj spid="_x0000_s51204" name="Bitmap Image" r:id="rId5" imgW="2886478" imgH="1867161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  <p:graphicFrame>
        <p:nvGraphicFramePr>
          <p:cNvPr id="37890" name="Object 9"/>
          <p:cNvGraphicFramePr>
            <a:graphicFrameLocks noChangeAspect="1"/>
          </p:cNvGraphicFramePr>
          <p:nvPr>
            <p:ph sz="half" idx="1"/>
          </p:nvPr>
        </p:nvGraphicFramePr>
        <p:xfrm>
          <a:off x="287338" y="2538413"/>
          <a:ext cx="4208462" cy="3519487"/>
        </p:xfrm>
        <a:graphic>
          <a:graphicData uri="http://schemas.openxmlformats.org/presentationml/2006/ole">
            <p:oleObj spid="_x0000_s52226" name="Bitmap Image" r:id="rId3" imgW="6257143" imgH="4409524" progId="PBrush">
              <p:embed/>
            </p:oleObj>
          </a:graphicData>
        </a:graphic>
      </p:graphicFrame>
      <p:graphicFrame>
        <p:nvGraphicFramePr>
          <p:cNvPr id="37891" name="Object 10"/>
          <p:cNvGraphicFramePr>
            <a:graphicFrameLocks noChangeAspect="1"/>
          </p:cNvGraphicFramePr>
          <p:nvPr>
            <p:ph sz="half" idx="2"/>
          </p:nvPr>
        </p:nvGraphicFramePr>
        <p:xfrm>
          <a:off x="4648200" y="2530475"/>
          <a:ext cx="4495800" cy="3562350"/>
        </p:xfrm>
        <a:graphic>
          <a:graphicData uri="http://schemas.openxmlformats.org/presentationml/2006/ole">
            <p:oleObj spid="_x0000_s52227" name="Bitmap Image" r:id="rId4" imgW="6219048" imgH="4409524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External Ring Test</a:t>
            </a:r>
          </a:p>
        </p:txBody>
      </p:sp>
      <p:graphicFrame>
        <p:nvGraphicFramePr>
          <p:cNvPr id="38914" name="Object 6"/>
          <p:cNvGraphicFramePr>
            <a:graphicFrameLocks noChangeAspect="1"/>
          </p:cNvGraphicFramePr>
          <p:nvPr>
            <p:ph idx="1"/>
          </p:nvPr>
        </p:nvGraphicFramePr>
        <p:xfrm>
          <a:off x="1042988" y="1773238"/>
          <a:ext cx="6948487" cy="5084762"/>
        </p:xfrm>
        <a:graphic>
          <a:graphicData uri="http://schemas.openxmlformats.org/presentationml/2006/ole">
            <p:oleObj spid="_x0000_s53250" name="Bitmap Image" r:id="rId3" imgW="1142857" imgH="923810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  <p:graphicFrame>
        <p:nvGraphicFramePr>
          <p:cNvPr id="39938" name="Object 3"/>
          <p:cNvGraphicFramePr>
            <a:graphicFrameLocks noChangeAspect="1"/>
          </p:cNvGraphicFramePr>
          <p:nvPr>
            <p:ph idx="1"/>
          </p:nvPr>
        </p:nvGraphicFramePr>
        <p:xfrm>
          <a:off x="1979613" y="1304925"/>
          <a:ext cx="5400675" cy="5219700"/>
        </p:xfrm>
        <a:graphic>
          <a:graphicData uri="http://schemas.openxmlformats.org/presentationml/2006/ole">
            <p:oleObj spid="_x0000_s54274" name="Bitmap Image" r:id="rId3" imgW="3723810" imgH="303809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  <p:pic>
        <p:nvPicPr>
          <p:cNvPr id="87044" name="Picture 4" descr="DSC00417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lum bright="-12000" contrast="42000"/>
          </a:blip>
          <a:srcRect/>
          <a:stretch>
            <a:fillRect/>
          </a:stretch>
        </p:blipFill>
        <p:spPr>
          <a:xfrm>
            <a:off x="1979613" y="1989138"/>
            <a:ext cx="4038600" cy="3711575"/>
          </a:xfrm>
          <a:ln w="762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3 fingers</a:t>
            </a:r>
          </a:p>
        </p:txBody>
      </p:sp>
      <p:graphicFrame>
        <p:nvGraphicFramePr>
          <p:cNvPr id="40962" name="Object 3"/>
          <p:cNvGraphicFramePr>
            <a:graphicFrameLocks noChangeAspect="1"/>
          </p:cNvGraphicFramePr>
          <p:nvPr>
            <p:ph sz="half" idx="1"/>
          </p:nvPr>
        </p:nvGraphicFramePr>
        <p:xfrm>
          <a:off x="431800" y="1844675"/>
          <a:ext cx="4038600" cy="4284663"/>
        </p:xfrm>
        <a:graphic>
          <a:graphicData uri="http://schemas.openxmlformats.org/presentationml/2006/ole">
            <p:oleObj spid="_x0000_s55298" name="Bitmap Image" r:id="rId3" imgW="2343477" imgH="1657581" progId="PBrush">
              <p:embed/>
            </p:oleObj>
          </a:graphicData>
        </a:graphic>
      </p:graphicFrame>
      <p:graphicFrame>
        <p:nvGraphicFramePr>
          <p:cNvPr id="40963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4648200" y="1736725"/>
          <a:ext cx="4038600" cy="4572000"/>
        </p:xfrm>
        <a:graphic>
          <a:graphicData uri="http://schemas.openxmlformats.org/presentationml/2006/ole">
            <p:oleObj spid="_x0000_s55299" name="Bitmap Image" r:id="rId4" imgW="3228571" imgH="1943371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7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Testicular exammination</a:t>
            </a:r>
          </a:p>
        </p:txBody>
      </p:sp>
      <p:sp>
        <p:nvSpPr>
          <p:cNvPr id="73743" name="Rectangle 15"/>
          <p:cNvSpPr>
            <a:spLocks noGrp="1" noChangeArrowheads="1"/>
          </p:cNvSpPr>
          <p:nvPr>
            <p:ph type="body" orient="vert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  <p:pic>
        <p:nvPicPr>
          <p:cNvPr id="88068" name="Picture 7" descr="genital-testicular-exam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2339975" y="1592263"/>
            <a:ext cx="5040313" cy="4968875"/>
          </a:xfr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  <p:graphicFrame>
        <p:nvGraphicFramePr>
          <p:cNvPr id="41986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2195513" y="1773238"/>
          <a:ext cx="4038600" cy="3559175"/>
        </p:xfrm>
        <a:graphic>
          <a:graphicData uri="http://schemas.openxmlformats.org/presentationml/2006/ole">
            <p:oleObj spid="_x0000_s56322" name="Bitmap Image" r:id="rId3" imgW="3696216" imgH="3258005" progId="PBrush">
              <p:embed/>
            </p:oleObj>
          </a:graphicData>
        </a:graphic>
      </p:graphicFrame>
      <p:sp>
        <p:nvSpPr>
          <p:cNvPr id="155655" name="Rectangle 7"/>
          <p:cNvSpPr>
            <a:spLocks noGrp="1" noChangeArrowheads="1"/>
          </p:cNvSpPr>
          <p:nvPr>
            <p:ph sz="half" idx="1"/>
          </p:nvPr>
        </p:nvSpPr>
        <p:spPr>
          <a:xfrm>
            <a:off x="5105400" y="1412875"/>
            <a:ext cx="4038600" cy="4114800"/>
          </a:xfrm>
        </p:spPr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  <p:graphicFrame>
        <p:nvGraphicFramePr>
          <p:cNvPr id="44034" name="Object 5"/>
          <p:cNvGraphicFramePr>
            <a:graphicFrameLocks noChangeAspect="1"/>
          </p:cNvGraphicFramePr>
          <p:nvPr>
            <p:ph sz="half" idx="1"/>
          </p:nvPr>
        </p:nvGraphicFramePr>
        <p:xfrm>
          <a:off x="457200" y="2200275"/>
          <a:ext cx="4038600" cy="3522663"/>
        </p:xfrm>
        <a:graphic>
          <a:graphicData uri="http://schemas.openxmlformats.org/presentationml/2006/ole">
            <p:oleObj spid="_x0000_s58370" name="Bitmap Image" r:id="rId3" imgW="2161905" imgH="1886213" progId="PBrush">
              <p:embed/>
            </p:oleObj>
          </a:graphicData>
        </a:graphic>
      </p:graphicFrame>
      <p:graphicFrame>
        <p:nvGraphicFramePr>
          <p:cNvPr id="44035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4648200" y="2047875"/>
          <a:ext cx="4038600" cy="3829050"/>
        </p:xfrm>
        <a:graphic>
          <a:graphicData uri="http://schemas.openxmlformats.org/presentationml/2006/ole">
            <p:oleObj spid="_x0000_s58371" name="Bitmap Image" r:id="rId4" imgW="2019048" imgH="1914286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2" name="Object 5"/>
          <p:cNvGraphicFramePr>
            <a:graphicFrameLocks noChangeAspect="1"/>
          </p:cNvGraphicFramePr>
          <p:nvPr>
            <p:ph sz="half" idx="1"/>
          </p:nvPr>
        </p:nvGraphicFramePr>
        <p:xfrm>
          <a:off x="457200" y="2636838"/>
          <a:ext cx="4038600" cy="2649537"/>
        </p:xfrm>
        <a:graphic>
          <a:graphicData uri="http://schemas.openxmlformats.org/presentationml/2006/ole">
            <p:oleObj spid="_x0000_s60418" name="Bitmap Image" r:id="rId3" imgW="885949" imgH="581106" progId="PBrush">
              <p:embed/>
            </p:oleObj>
          </a:graphicData>
        </a:graphic>
      </p:graphicFrame>
      <p:sp>
        <p:nvSpPr>
          <p:cNvPr id="10957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  <p:graphicFrame>
        <p:nvGraphicFramePr>
          <p:cNvPr id="46083" name="Object 9"/>
          <p:cNvGraphicFramePr>
            <a:graphicFrameLocks noChangeAspect="1"/>
          </p:cNvGraphicFramePr>
          <p:nvPr>
            <p:ph sz="half" idx="2"/>
          </p:nvPr>
        </p:nvGraphicFramePr>
        <p:xfrm>
          <a:off x="4643438" y="2097088"/>
          <a:ext cx="4500562" cy="3852862"/>
        </p:xfrm>
        <a:graphic>
          <a:graphicData uri="http://schemas.openxmlformats.org/presentationml/2006/ole">
            <p:oleObj spid="_x0000_s60419" name="Bitmap Image" r:id="rId4" imgW="1419048" imgH="724001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  <p:sp>
        <p:nvSpPr>
          <p:cNvPr id="21512" name="Rectangle 8"/>
          <p:cNvSpPr>
            <a:spLocks noGrp="1" noChangeArrowheads="1"/>
          </p:cNvSpPr>
          <p:nvPr>
            <p:ph sz="half" idx="1"/>
          </p:nvPr>
        </p:nvSpPr>
        <p:spPr>
          <a:xfrm>
            <a:off x="457200" y="1905000"/>
            <a:ext cx="4033838" cy="4114800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smtClean="0"/>
              <a:t>Hernia can be reduced by medial pressure applied first. </a:t>
            </a:r>
          </a:p>
        </p:txBody>
      </p:sp>
      <p:sp>
        <p:nvSpPr>
          <p:cNvPr id="21513" name="Rectangle 9"/>
          <p:cNvSpPr>
            <a:spLocks noGrp="1" noChangeArrowheads="1"/>
          </p:cNvSpPr>
          <p:nvPr>
            <p:ph sz="half" idx="2"/>
          </p:nvPr>
        </p:nvSpPr>
        <p:spPr>
          <a:xfrm>
            <a:off x="4652963" y="1905000"/>
            <a:ext cx="4033837" cy="4114800"/>
          </a:xfrm>
        </p:spPr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  <p:pic>
        <p:nvPicPr>
          <p:cNvPr id="90117" name="Picture 11" descr="Click to see larger picture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512763"/>
            <a:ext cx="4643437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06" name="Object 4"/>
          <p:cNvGraphicFramePr>
            <a:graphicFrameLocks noChangeAspect="1"/>
          </p:cNvGraphicFramePr>
          <p:nvPr>
            <p:ph type="title"/>
          </p:nvPr>
        </p:nvGraphicFramePr>
        <p:xfrm>
          <a:off x="4427538" y="2528888"/>
          <a:ext cx="4716462" cy="3997325"/>
        </p:xfrm>
        <a:graphic>
          <a:graphicData uri="http://schemas.openxmlformats.org/presentationml/2006/ole">
            <p:oleObj spid="_x0000_s61442" name="Bitmap Image" r:id="rId3" imgW="4544059" imgH="4334480" progId="PBrush">
              <p:embed/>
            </p:oleObj>
          </a:graphicData>
        </a:graphic>
      </p:graphicFrame>
      <p:graphicFrame>
        <p:nvGraphicFramePr>
          <p:cNvPr id="47107" name="Object 7"/>
          <p:cNvGraphicFramePr>
            <a:graphicFrameLocks noChangeAspect="1"/>
          </p:cNvGraphicFramePr>
          <p:nvPr>
            <p:ph sz="half" idx="1"/>
          </p:nvPr>
        </p:nvGraphicFramePr>
        <p:xfrm>
          <a:off x="395288" y="2384425"/>
          <a:ext cx="3832225" cy="4114800"/>
        </p:xfrm>
        <a:graphic>
          <a:graphicData uri="http://schemas.openxmlformats.org/presentationml/2006/ole">
            <p:oleObj spid="_x0000_s61443" name="Bitmap Image" r:id="rId4" imgW="4009524" imgH="4304762" progId="PBrush">
              <p:embed/>
            </p:oleObj>
          </a:graphicData>
        </a:graphic>
      </p:graphicFrame>
      <p:sp>
        <p:nvSpPr>
          <p:cNvPr id="149515" name="Rectangle 11"/>
          <p:cNvSpPr>
            <a:spLocks noGrp="1" noChangeArrowheads="1"/>
          </p:cNvSpPr>
          <p:nvPr>
            <p:ph sz="half" idx="2"/>
          </p:nvPr>
        </p:nvSpPr>
        <p:spPr>
          <a:xfrm>
            <a:off x="3132138" y="404813"/>
            <a:ext cx="3455987" cy="1439862"/>
          </a:xfrm>
        </p:spPr>
        <p:txBody>
          <a:bodyPr/>
          <a:lstStyle/>
          <a:p>
            <a:pPr eaLnBrk="1" hangingPunct="1">
              <a:defRPr/>
            </a:pPr>
            <a:r>
              <a:rPr lang="en-US" b="1" smtClean="0"/>
              <a:t>Translumination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  <p:sp>
        <p:nvSpPr>
          <p:cNvPr id="199689" name="Rectangle 9"/>
          <p:cNvSpPr>
            <a:spLocks noGrp="1" noChangeArrowheads="1"/>
          </p:cNvSpPr>
          <p:nvPr>
            <p:ph type="body" orient="vert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GB" smtClean="0"/>
          </a:p>
        </p:txBody>
      </p:sp>
      <p:pic>
        <p:nvPicPr>
          <p:cNvPr id="91140" name="Picture 7" descr="genital-transilumination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403350" y="476250"/>
            <a:ext cx="6624638" cy="5949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Differential diagnosis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Correct predisposing  causes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Surgery</a:t>
            </a:r>
            <a:endParaRPr lang="en-GB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8" descr="Click to see larger picture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56125" y="2057400"/>
            <a:ext cx="44704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8" name="Picture 2" descr="D:\Tarek Gobran\students\student\hernia\hernia_repair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01625" y="2195650"/>
            <a:ext cx="4038600" cy="3033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33794" name="Object 3"/>
          <p:cNvGraphicFramePr>
            <a:graphicFrameLocks noChangeAspect="1"/>
          </p:cNvGraphicFramePr>
          <p:nvPr>
            <p:ph sz="half" idx="2"/>
          </p:nvPr>
        </p:nvGraphicFramePr>
        <p:xfrm>
          <a:off x="4800600" y="2491270"/>
          <a:ext cx="4038600" cy="2442198"/>
        </p:xfrm>
        <a:graphic>
          <a:graphicData uri="http://schemas.openxmlformats.org/presentationml/2006/ole">
            <p:oleObj spid="_x0000_s33794" name="Bitmap Image" r:id="rId3" imgW="5858693" imgH="3543795" progId="PBrush">
              <p:embed/>
            </p:oleObj>
          </a:graphicData>
        </a:graphic>
      </p:graphicFrame>
      <p:graphicFrame>
        <p:nvGraphicFramePr>
          <p:cNvPr id="33795" name="Object 7"/>
          <p:cNvGraphicFramePr>
            <a:graphicFrameLocks noChangeAspect="1"/>
          </p:cNvGraphicFramePr>
          <p:nvPr>
            <p:ph sz="half" idx="1"/>
          </p:nvPr>
        </p:nvGraphicFramePr>
        <p:xfrm>
          <a:off x="301625" y="2186043"/>
          <a:ext cx="4038600" cy="3052651"/>
        </p:xfrm>
        <a:graphic>
          <a:graphicData uri="http://schemas.openxmlformats.org/presentationml/2006/ole">
            <p:oleObj spid="_x0000_s33795" name="Bitmap Image" r:id="rId4" imgW="4057143" imgH="3067478" progId="PBrush">
              <p:embed/>
            </p:oleObj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776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09906" y="1371600"/>
            <a:ext cx="3822037" cy="468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776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843709" y="1388559"/>
            <a:ext cx="3952381" cy="4647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878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35210" y="1545702"/>
            <a:ext cx="3971429" cy="4333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878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24662" y="1726654"/>
            <a:ext cx="3590476" cy="3971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981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5800" y="1393506"/>
            <a:ext cx="3352800" cy="4526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981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186101"/>
            <a:ext cx="3200400" cy="5175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INGUINAL HERNIA</a:t>
            </a:r>
            <a:endParaRPr lang="en-GB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INCIDENCE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15% of inguinal hernias</a:t>
            </a:r>
          </a:p>
          <a:p>
            <a:r>
              <a:rPr lang="en-US" dirty="0" smtClean="0"/>
              <a:t>Always in male</a:t>
            </a:r>
          </a:p>
          <a:p>
            <a:r>
              <a:rPr lang="en-US" dirty="0" smtClean="0"/>
              <a:t>More than 50% bilateral</a:t>
            </a:r>
            <a:endParaRPr lang="en-GB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Hernia through weak </a:t>
            </a:r>
            <a:r>
              <a:rPr lang="en-US" dirty="0" err="1" smtClean="0"/>
              <a:t>Hasselbach’s</a:t>
            </a:r>
            <a:r>
              <a:rPr lang="en-US" dirty="0" smtClean="0"/>
              <a:t> triangle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Lateral defect : </a:t>
            </a:r>
            <a:r>
              <a:rPr lang="en-US" dirty="0" err="1" smtClean="0"/>
              <a:t>Malgaigne</a:t>
            </a:r>
            <a:r>
              <a:rPr lang="en-US" dirty="0" smtClean="0"/>
              <a:t> bulge</a:t>
            </a:r>
          </a:p>
          <a:p>
            <a:pPr>
              <a:buNone/>
            </a:pPr>
            <a:r>
              <a:rPr lang="en-US" dirty="0" smtClean="0"/>
              <a:t> Medial defect; narrow neck</a:t>
            </a:r>
            <a:endParaRPr lang="en-GB" dirty="0"/>
          </a:p>
        </p:txBody>
      </p:sp>
      <p:graphicFrame>
        <p:nvGraphicFramePr>
          <p:cNvPr id="116739" name="Object 5"/>
          <p:cNvGraphicFramePr>
            <a:graphicFrameLocks noChangeAspect="1"/>
          </p:cNvGraphicFramePr>
          <p:nvPr>
            <p:ph sz="half" idx="2"/>
          </p:nvPr>
        </p:nvGraphicFramePr>
        <p:xfrm>
          <a:off x="4575697" y="1981200"/>
          <a:ext cx="4339703" cy="4343400"/>
        </p:xfrm>
        <a:graphic>
          <a:graphicData uri="http://schemas.openxmlformats.org/presentationml/2006/ole">
            <p:oleObj spid="_x0000_s116739" name="Bitmap Image" r:id="rId3" imgW="876190" imgH="752381" progId="PBrush">
              <p:embed/>
            </p:oleObj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ETIOLOGY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Acquired</a:t>
            </a:r>
          </a:p>
          <a:p>
            <a:pPr>
              <a:buFontTx/>
              <a:buChar char="-"/>
            </a:pPr>
            <a:r>
              <a:rPr lang="en-US" dirty="0" smtClean="0"/>
              <a:t>Weak conjoint tendon</a:t>
            </a:r>
          </a:p>
          <a:p>
            <a:pPr>
              <a:buFontTx/>
              <a:buChar char="-"/>
            </a:pPr>
            <a:r>
              <a:rPr lang="en-US" dirty="0" smtClean="0"/>
              <a:t>Injury of </a:t>
            </a:r>
            <a:r>
              <a:rPr lang="en-US" dirty="0" err="1" smtClean="0"/>
              <a:t>ilioinguinal</a:t>
            </a:r>
            <a:r>
              <a:rPr lang="en-US" dirty="0" smtClean="0"/>
              <a:t> nerve</a:t>
            </a:r>
          </a:p>
          <a:p>
            <a:pPr>
              <a:buFontTx/>
              <a:buChar char="-"/>
            </a:pPr>
            <a:r>
              <a:rPr lang="en-US" dirty="0" smtClean="0"/>
              <a:t>Precipitating factors</a:t>
            </a:r>
            <a:endParaRPr lang="en-GB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Sliding urinary bladder is common</a:t>
            </a:r>
            <a:endParaRPr lang="en-GB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COVERINGS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Extraperitonial</a:t>
            </a:r>
            <a:r>
              <a:rPr lang="en-US" dirty="0" smtClean="0"/>
              <a:t> fat</a:t>
            </a:r>
          </a:p>
          <a:p>
            <a:r>
              <a:rPr lang="en-US" dirty="0" smtClean="0"/>
              <a:t>Fascia </a:t>
            </a:r>
            <a:r>
              <a:rPr lang="en-US" dirty="0" err="1" smtClean="0"/>
              <a:t>transversalis</a:t>
            </a:r>
            <a:endParaRPr lang="en-US" dirty="0" smtClean="0"/>
          </a:p>
          <a:p>
            <a:r>
              <a:rPr lang="en-US" dirty="0" smtClean="0"/>
              <a:t>Conjoint tendon</a:t>
            </a:r>
          </a:p>
          <a:p>
            <a:r>
              <a:rPr lang="en-US" dirty="0" smtClean="0"/>
              <a:t>External oblique </a:t>
            </a:r>
            <a:r>
              <a:rPr lang="en-US" dirty="0" err="1" smtClean="0"/>
              <a:t>aponeurosis</a:t>
            </a:r>
            <a:endParaRPr lang="en-US" dirty="0" smtClean="0"/>
          </a:p>
          <a:p>
            <a:r>
              <a:rPr lang="en-US" dirty="0" smtClean="0"/>
              <a:t>Skin and sc tissues</a:t>
            </a:r>
            <a:endParaRPr lang="en-GB" dirty="0"/>
          </a:p>
        </p:txBody>
      </p:sp>
      <p:pic>
        <p:nvPicPr>
          <p:cNvPr id="12083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44423" y="1752600"/>
            <a:ext cx="3864896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Forward ( very rarely pass through external ring)</a:t>
            </a:r>
            <a:endParaRPr lang="en-GB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Rare   ---- why?</a:t>
            </a:r>
            <a:endParaRPr lang="en-GB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surgery</a:t>
            </a:r>
            <a:endParaRPr lang="en-GB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FEMORAL HERNIA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Herniation</a:t>
            </a:r>
            <a:r>
              <a:rPr lang="en-US" dirty="0" smtClean="0"/>
              <a:t> through femoral canal</a:t>
            </a:r>
          </a:p>
          <a:p>
            <a:r>
              <a:rPr lang="en-US" dirty="0" smtClean="0"/>
              <a:t>About 20% of hernia in women &amp; 5 % in men</a:t>
            </a:r>
          </a:p>
          <a:p>
            <a:r>
              <a:rPr lang="en-US" dirty="0" smtClean="0"/>
              <a:t>Female to male 2:1 ( elderly females and 30 to 40 years old males)</a:t>
            </a:r>
          </a:p>
          <a:p>
            <a:r>
              <a:rPr lang="en-US" dirty="0" smtClean="0"/>
              <a:t>More in </a:t>
            </a:r>
            <a:r>
              <a:rPr lang="en-US" dirty="0" err="1" smtClean="0"/>
              <a:t>multipara</a:t>
            </a:r>
            <a:r>
              <a:rPr lang="en-US" dirty="0" smtClean="0"/>
              <a:t>. </a:t>
            </a:r>
          </a:p>
          <a:p>
            <a:r>
              <a:rPr lang="en-US" dirty="0" smtClean="0"/>
              <a:t>Most liable to become strangulated and may be the first presentation  why?</a:t>
            </a:r>
            <a:endParaRPr lang="en-GB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   More in females: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Wider canal</a:t>
            </a:r>
          </a:p>
          <a:p>
            <a:r>
              <a:rPr lang="en-US" dirty="0" smtClean="0"/>
              <a:t>Pelvic tilt</a:t>
            </a:r>
          </a:p>
          <a:p>
            <a:r>
              <a:rPr lang="en-US" dirty="0" smtClean="0"/>
              <a:t>Repeated pregnancy</a:t>
            </a:r>
            <a:endParaRPr lang="en-GB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Surgical Anatomy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Femoral Sheath: 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123906" name="Picture 2" descr="D:\Tarek Gobran\students\student\hernia\femoral_canal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 bwMode="auto">
          <a:xfrm>
            <a:off x="4800600" y="2522424"/>
            <a:ext cx="4038600" cy="2379889"/>
          </a:xfrm>
          <a:prstGeom prst="rect">
            <a:avLst/>
          </a:prstGeom>
          <a:noFill/>
        </p:spPr>
      </p:pic>
      <p:pic>
        <p:nvPicPr>
          <p:cNvPr id="5" name="Picture 2" descr="D:\Tarek Gobran\students\student\hernia\femoral_canal.gif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244435" y="2133600"/>
            <a:ext cx="6594765" cy="388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Femoral Canal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3660648" cy="4681728"/>
          </a:xfrm>
        </p:spPr>
        <p:txBody>
          <a:bodyPr/>
          <a:lstStyle/>
          <a:p>
            <a:r>
              <a:rPr lang="en-US" dirty="0" smtClean="0"/>
              <a:t>Most medial  compartment of femoral sheath 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Extend from femoral ring to </a:t>
            </a:r>
            <a:r>
              <a:rPr lang="en-US" dirty="0" err="1" smtClean="0"/>
              <a:t>saphenous</a:t>
            </a:r>
            <a:r>
              <a:rPr lang="en-US" dirty="0" smtClean="0"/>
              <a:t> opening </a:t>
            </a:r>
            <a:endParaRPr lang="en-GB" dirty="0"/>
          </a:p>
        </p:txBody>
      </p:sp>
      <p:pic>
        <p:nvPicPr>
          <p:cNvPr id="5" name="Picture 2" descr="D:\Tarek Gobran\students\student\hernia\femoral_canal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3733800" y="1893774"/>
            <a:ext cx="5105400" cy="30085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Boundaries of femoral ring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Anterior</a:t>
            </a:r>
            <a:r>
              <a:rPr lang="en-US" dirty="0" smtClean="0"/>
              <a:t>  ----  Inguinal ligament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Posterior</a:t>
            </a:r>
            <a:r>
              <a:rPr lang="en-US" dirty="0" smtClean="0"/>
              <a:t>  ------  </a:t>
            </a:r>
            <a:r>
              <a:rPr lang="en-US" dirty="0" err="1" smtClean="0"/>
              <a:t>Pectineal</a:t>
            </a:r>
            <a:r>
              <a:rPr lang="en-US" dirty="0" smtClean="0"/>
              <a:t> ligament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Medially</a:t>
            </a:r>
            <a:r>
              <a:rPr lang="en-US" dirty="0" smtClean="0"/>
              <a:t>  ----- </a:t>
            </a:r>
            <a:r>
              <a:rPr lang="en-US" dirty="0" err="1" smtClean="0"/>
              <a:t>Lacunar</a:t>
            </a:r>
            <a:r>
              <a:rPr lang="en-US" dirty="0" smtClean="0"/>
              <a:t> ligament ( Cooper’s </a:t>
            </a:r>
            <a:r>
              <a:rPr lang="en-US" dirty="0" err="1" smtClean="0"/>
              <a:t>lig</a:t>
            </a:r>
            <a:r>
              <a:rPr lang="en-US" dirty="0" smtClean="0"/>
              <a:t>.)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Laterally</a:t>
            </a:r>
            <a:r>
              <a:rPr lang="en-US" dirty="0" smtClean="0"/>
              <a:t> ----- Femoral vein</a:t>
            </a:r>
            <a:endParaRPr lang="en-GB" dirty="0"/>
          </a:p>
        </p:txBody>
      </p:sp>
      <p:pic>
        <p:nvPicPr>
          <p:cNvPr id="13926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67987" y="2133600"/>
            <a:ext cx="4538896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Contents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Fat</a:t>
            </a:r>
          </a:p>
          <a:p>
            <a:r>
              <a:rPr lang="en-US" dirty="0" err="1" smtClean="0"/>
              <a:t>Lymphatics</a:t>
            </a:r>
            <a:endParaRPr lang="en-US" dirty="0" smtClean="0"/>
          </a:p>
          <a:p>
            <a:r>
              <a:rPr lang="en-US" dirty="0" smtClean="0"/>
              <a:t>L.N of </a:t>
            </a:r>
            <a:r>
              <a:rPr lang="en-US" dirty="0" err="1" smtClean="0"/>
              <a:t>Cloquet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Closed by </a:t>
            </a:r>
            <a:r>
              <a:rPr lang="en-US" dirty="0" err="1" smtClean="0"/>
              <a:t>cribriform</a:t>
            </a:r>
            <a:r>
              <a:rPr lang="en-US" dirty="0" smtClean="0"/>
              <a:t> fascia (below) &amp; condensation of </a:t>
            </a:r>
            <a:r>
              <a:rPr lang="en-US" dirty="0" err="1" smtClean="0"/>
              <a:t>extraperitoneal</a:t>
            </a:r>
            <a:r>
              <a:rPr lang="en-US" dirty="0" smtClean="0"/>
              <a:t> tissue – septum </a:t>
            </a:r>
            <a:r>
              <a:rPr lang="en-US" dirty="0" err="1" smtClean="0"/>
              <a:t>crural</a:t>
            </a:r>
            <a:r>
              <a:rPr lang="en-US" dirty="0" smtClean="0"/>
              <a:t> ( above)</a:t>
            </a:r>
            <a:endParaRPr lang="en-GB" dirty="0"/>
          </a:p>
        </p:txBody>
      </p:sp>
      <p:pic>
        <p:nvPicPr>
          <p:cNvPr id="5" name="Picture 2" descr="D:\Tarek Gobran\students\student\hernia\femoral_canal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4800600" y="2522424"/>
            <a:ext cx="4038600" cy="23798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Abnormal </a:t>
            </a:r>
            <a:r>
              <a:rPr lang="en-US" b="1" dirty="0" err="1" smtClean="0">
                <a:solidFill>
                  <a:srgbClr val="FF0000"/>
                </a:solidFill>
              </a:rPr>
              <a:t>Obturator</a:t>
            </a:r>
            <a:r>
              <a:rPr lang="en-US" b="1" dirty="0" smtClean="0">
                <a:solidFill>
                  <a:srgbClr val="FF0000"/>
                </a:solidFill>
              </a:rPr>
              <a:t> Artery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30% of cases </a:t>
            </a:r>
          </a:p>
          <a:p>
            <a:r>
              <a:rPr lang="en-US" dirty="0" smtClean="0"/>
              <a:t>Replaces </a:t>
            </a:r>
            <a:r>
              <a:rPr lang="en-US" dirty="0" err="1" smtClean="0"/>
              <a:t>obturator</a:t>
            </a:r>
            <a:r>
              <a:rPr lang="en-US" dirty="0" smtClean="0"/>
              <a:t> art. </a:t>
            </a:r>
          </a:p>
          <a:p>
            <a:r>
              <a:rPr lang="en-US" dirty="0" smtClean="0"/>
              <a:t>Arises from </a:t>
            </a:r>
            <a:r>
              <a:rPr lang="en-US" dirty="0" err="1" smtClean="0"/>
              <a:t>epigastric</a:t>
            </a:r>
            <a:r>
              <a:rPr lang="en-US" dirty="0" smtClean="0"/>
              <a:t> art (pubic branch) ---- passes behind </a:t>
            </a:r>
            <a:r>
              <a:rPr lang="en-US" dirty="0" err="1" smtClean="0"/>
              <a:t>lacunar</a:t>
            </a:r>
            <a:r>
              <a:rPr lang="en-US" dirty="0" smtClean="0"/>
              <a:t> ligament ---- </a:t>
            </a:r>
            <a:r>
              <a:rPr lang="en-US" dirty="0" err="1" smtClean="0"/>
              <a:t>obturator</a:t>
            </a:r>
            <a:r>
              <a:rPr lang="en-US" dirty="0" smtClean="0"/>
              <a:t> foramen</a:t>
            </a:r>
            <a:endParaRPr lang="en-GB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Descent</a:t>
            </a:r>
            <a:endParaRPr lang="en-GB" b="1" dirty="0">
              <a:solidFill>
                <a:srgbClr val="FF0000"/>
              </a:solidFill>
            </a:endParaRPr>
          </a:p>
        </p:txBody>
      </p:sp>
      <p:graphicFrame>
        <p:nvGraphicFramePr>
          <p:cNvPr id="136193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4800600" y="2477968"/>
          <a:ext cx="4038600" cy="2468802"/>
        </p:xfrm>
        <a:graphic>
          <a:graphicData uri="http://schemas.openxmlformats.org/presentationml/2006/ole">
            <p:oleObj spid="_x0000_s136193" name="Bitmap Image" r:id="rId3" imgW="5563377" imgH="3400900" progId="PBrush">
              <p:embed/>
            </p:oleObj>
          </a:graphicData>
        </a:graphic>
      </p:graphicFrame>
      <p:pic>
        <p:nvPicPr>
          <p:cNvPr id="6" name="Picture 3" descr="C:\Documents and Settings\user\My Documents\My Pictures\Femoral_Hernia_427x24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01625" y="2577399"/>
            <a:ext cx="4038600" cy="22699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Coverings</a:t>
            </a:r>
            <a:endParaRPr lang="en-GB" sz="4400" b="1" dirty="0">
              <a:solidFill>
                <a:srgbClr val="FF0000"/>
              </a:solidFill>
            </a:endParaRPr>
          </a:p>
        </p:txBody>
      </p:sp>
      <p:pic>
        <p:nvPicPr>
          <p:cNvPr id="135169" name="Picture 1" descr="C:\Documents and Settings\user\My Documents\My Pictures\28-02-2009\DSC0003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2197894"/>
            <a:ext cx="4038600" cy="3028950"/>
          </a:xfrm>
          <a:prstGeom prst="rect">
            <a:avLst/>
          </a:prstGeom>
          <a:noFill/>
        </p:spPr>
      </p:pic>
      <p:pic>
        <p:nvPicPr>
          <p:cNvPr id="135170" name="Picture 2" descr="C:\Documents and Settings\user\My Documents\My Pictures\28-02-2009\DSC0002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625" y="2197894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Contents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125954" name="Object 7"/>
          <p:cNvGraphicFramePr>
            <a:graphicFrameLocks noChangeAspect="1"/>
          </p:cNvGraphicFramePr>
          <p:nvPr>
            <p:ph sz="half" idx="2"/>
          </p:nvPr>
        </p:nvGraphicFramePr>
        <p:xfrm>
          <a:off x="4554379" y="1447800"/>
          <a:ext cx="4288535" cy="4800599"/>
        </p:xfrm>
        <a:graphic>
          <a:graphicData uri="http://schemas.openxmlformats.org/presentationml/2006/ole">
            <p:oleObj spid="_x0000_s151554" name="Bitmap Image" r:id="rId4" imgW="638264" imgH="714286" progId="PBrush">
              <p:embed/>
            </p:oleObj>
          </a:graphicData>
        </a:graphic>
      </p:graphicFrame>
      <p:pic>
        <p:nvPicPr>
          <p:cNvPr id="125955" name="Picture 3" descr="D:\Tarek Gobran\students\student\hernia\DSC0067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5348" y="1371600"/>
            <a:ext cx="3511154" cy="46815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Complications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2" descr="D:\Tarek Gobran\students\student\hernia\hernia_femoral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1625" y="2280909"/>
            <a:ext cx="4038600" cy="28629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TRETMENT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Low approach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P</a:t>
            </a:r>
            <a:r>
              <a:rPr lang="en-US" dirty="0" err="1" smtClean="0"/>
              <a:t>oupart</a:t>
            </a:r>
            <a:r>
              <a:rPr lang="en-US" dirty="0" smtClean="0"/>
              <a:t>, </a:t>
            </a:r>
            <a:r>
              <a:rPr lang="en-US" dirty="0" err="1" smtClean="0"/>
              <a:t>lig</a:t>
            </a:r>
            <a:r>
              <a:rPr lang="en-US" dirty="0" smtClean="0"/>
              <a:t> to </a:t>
            </a:r>
            <a:r>
              <a:rPr lang="en-US" b="1" dirty="0" err="1" smtClean="0">
                <a:solidFill>
                  <a:srgbClr val="FF0000"/>
                </a:solidFill>
              </a:rPr>
              <a:t>p</a:t>
            </a:r>
            <a:r>
              <a:rPr lang="en-US" dirty="0" err="1" smtClean="0"/>
              <a:t>ectineal</a:t>
            </a:r>
            <a:r>
              <a:rPr lang="en-US" dirty="0" smtClean="0"/>
              <a:t> </a:t>
            </a:r>
            <a:r>
              <a:rPr lang="en-US" dirty="0" err="1" smtClean="0"/>
              <a:t>lig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Easy &amp; rapid</a:t>
            </a:r>
          </a:p>
          <a:p>
            <a:pPr>
              <a:buNone/>
            </a:pPr>
            <a:r>
              <a:rPr lang="en-US" dirty="0" err="1" smtClean="0"/>
              <a:t>Don,t</a:t>
            </a:r>
            <a:r>
              <a:rPr lang="en-US" dirty="0" smtClean="0"/>
              <a:t> disturb </a:t>
            </a:r>
            <a:r>
              <a:rPr lang="en-US" dirty="0" err="1" smtClean="0"/>
              <a:t>ing</a:t>
            </a:r>
            <a:r>
              <a:rPr lang="en-US" dirty="0" smtClean="0"/>
              <a:t> canal anatomy</a:t>
            </a:r>
          </a:p>
          <a:p>
            <a:pPr>
              <a:buNone/>
            </a:pPr>
            <a:r>
              <a:rPr lang="en-US" dirty="0" smtClean="0"/>
              <a:t>But   ----</a:t>
            </a:r>
          </a:p>
          <a:p>
            <a:pPr>
              <a:buNone/>
            </a:pPr>
            <a:r>
              <a:rPr lang="en-US" dirty="0" smtClean="0"/>
              <a:t>Sac is not completely excised</a:t>
            </a:r>
          </a:p>
          <a:p>
            <a:pPr>
              <a:buNone/>
            </a:pPr>
            <a:r>
              <a:rPr lang="en-US" dirty="0" smtClean="0"/>
              <a:t>Injury of abnormal </a:t>
            </a:r>
            <a:r>
              <a:rPr lang="en-US" dirty="0" err="1" smtClean="0"/>
              <a:t>obturator</a:t>
            </a:r>
            <a:r>
              <a:rPr lang="en-US" dirty="0" smtClean="0"/>
              <a:t> art</a:t>
            </a:r>
          </a:p>
          <a:p>
            <a:pPr>
              <a:buNone/>
            </a:pPr>
            <a:endParaRPr lang="en-GB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3541" y="2057400"/>
            <a:ext cx="4538897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High approach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C</a:t>
            </a:r>
            <a:r>
              <a:rPr lang="en-US" dirty="0" smtClean="0"/>
              <a:t>ooper </a:t>
            </a:r>
            <a:r>
              <a:rPr lang="en-US" dirty="0" err="1" smtClean="0"/>
              <a:t>iliopectineal</a:t>
            </a:r>
            <a:r>
              <a:rPr lang="en-US" dirty="0" smtClean="0"/>
              <a:t>), to </a:t>
            </a:r>
            <a:r>
              <a:rPr lang="en-US" sz="3200" b="1" dirty="0" smtClean="0">
                <a:solidFill>
                  <a:srgbClr val="FF0000"/>
                </a:solidFill>
              </a:rPr>
              <a:t>c</a:t>
            </a:r>
            <a:r>
              <a:rPr lang="en-US" dirty="0" smtClean="0"/>
              <a:t>onjoint or  </a:t>
            </a:r>
          </a:p>
          <a:p>
            <a:pPr>
              <a:buNone/>
            </a:pPr>
            <a:r>
              <a:rPr lang="en-US" dirty="0" err="1" smtClean="0"/>
              <a:t>Poupert</a:t>
            </a:r>
            <a:r>
              <a:rPr lang="en-US" dirty="0" smtClean="0"/>
              <a:t> to </a:t>
            </a:r>
            <a:r>
              <a:rPr lang="en-US" dirty="0" err="1" smtClean="0"/>
              <a:t>pectinal</a:t>
            </a:r>
            <a:r>
              <a:rPr lang="en-US" dirty="0" smtClean="0"/>
              <a:t>   or the 3 </a:t>
            </a:r>
            <a:r>
              <a:rPr lang="en-US" dirty="0" err="1" smtClean="0"/>
              <a:t>lig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GB" dirty="0"/>
          </a:p>
        </p:txBody>
      </p:sp>
      <p:pic>
        <p:nvPicPr>
          <p:cNvPr id="126977" name="Picture 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15138" y="2240940"/>
            <a:ext cx="3809524" cy="2942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Umbilical Hernia</a:t>
            </a:r>
            <a:endParaRPr lang="en-GB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Umbilical Hernia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Congenital</a:t>
            </a:r>
          </a:p>
          <a:p>
            <a:endParaRPr lang="en-US" dirty="0" smtClean="0"/>
          </a:p>
          <a:p>
            <a:r>
              <a:rPr lang="en-US" dirty="0" smtClean="0"/>
              <a:t>Infantile</a:t>
            </a:r>
          </a:p>
          <a:p>
            <a:endParaRPr lang="en-US" dirty="0" smtClean="0"/>
          </a:p>
          <a:p>
            <a:r>
              <a:rPr lang="en-US" dirty="0" smtClean="0"/>
              <a:t>U.H. in adults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Congenital = </a:t>
            </a:r>
            <a:r>
              <a:rPr lang="en-US" b="1" dirty="0" err="1" smtClean="0">
                <a:solidFill>
                  <a:srgbClr val="FF0000"/>
                </a:solidFill>
              </a:rPr>
              <a:t>Exomphlos</a:t>
            </a:r>
            <a:r>
              <a:rPr lang="en-US" b="1" dirty="0" smtClean="0">
                <a:solidFill>
                  <a:srgbClr val="FF0000"/>
                </a:solidFill>
              </a:rPr>
              <a:t>= </a:t>
            </a:r>
            <a:r>
              <a:rPr lang="en-US" b="1" dirty="0" err="1" smtClean="0">
                <a:solidFill>
                  <a:srgbClr val="FF0000"/>
                </a:solidFill>
              </a:rPr>
              <a:t>Omphalocele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= Persistence of the physiologic hernia of fetal life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Coverings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2 layers</a:t>
            </a:r>
          </a:p>
          <a:p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Inner </a:t>
            </a:r>
            <a:r>
              <a:rPr lang="en-US" dirty="0" err="1" smtClean="0"/>
              <a:t>peritonial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Outer amniotic membrane</a:t>
            </a:r>
            <a:endParaRPr lang="en-GB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Types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Minor</a:t>
            </a:r>
            <a:r>
              <a:rPr lang="en-US" sz="4000" dirty="0" smtClean="0"/>
              <a:t>   </a:t>
            </a:r>
            <a:r>
              <a:rPr lang="en-US" dirty="0" smtClean="0"/>
              <a:t>--- small defect with cord attach to its center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5" name="Picture 5" descr="Click to see larger picture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341315" y="2209800"/>
            <a:ext cx="4672116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4" descr="3-preoperative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90599" y="1140816"/>
            <a:ext cx="6096001" cy="4572001"/>
          </a:xfrm>
          <a:noFill/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Major</a:t>
            </a:r>
            <a:r>
              <a:rPr lang="en-US" sz="6000" dirty="0" smtClean="0"/>
              <a:t> </a:t>
            </a:r>
            <a:r>
              <a:rPr lang="en-US" dirty="0" smtClean="0"/>
              <a:t>----  wide defect with the cord attach to its lower part  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7" name="Picture 3" descr="Weggeland%20at%202%20weeks-web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251325" y="2197894"/>
            <a:ext cx="4587875" cy="3440906"/>
          </a:xfrm>
          <a:noFill/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Contents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Complications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Intestinal injury during </a:t>
            </a:r>
            <a:r>
              <a:rPr lang="en-US" dirty="0" err="1" smtClean="0"/>
              <a:t>labr</a:t>
            </a:r>
            <a:r>
              <a:rPr lang="en-US" dirty="0" smtClean="0"/>
              <a:t>---- fecal fistula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Rupture  ---- peritonitis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Associated anomalies</a:t>
            </a:r>
          </a:p>
          <a:p>
            <a:endParaRPr lang="en-GB" dirty="0"/>
          </a:p>
        </p:txBody>
      </p:sp>
      <p:pic>
        <p:nvPicPr>
          <p:cNvPr id="5" name="Picture 6" descr="D:\Tarek Gobran\students\student\hernia\hernia\DSC0008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352925" y="2197894"/>
            <a:ext cx="4486275" cy="3364706"/>
          </a:xfrm>
          <a:noFill/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Treatment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Small defect</a:t>
            </a:r>
            <a:r>
              <a:rPr lang="en-US" dirty="0" smtClean="0"/>
              <a:t> -------  primary closure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Large defect</a:t>
            </a:r>
            <a:r>
              <a:rPr lang="en-US" dirty="0" smtClean="0"/>
              <a:t>   </a:t>
            </a:r>
          </a:p>
          <a:p>
            <a:pPr>
              <a:buNone/>
            </a:pPr>
            <a:r>
              <a:rPr lang="en-US" dirty="0" smtClean="0"/>
              <a:t> - Primary closure</a:t>
            </a:r>
          </a:p>
          <a:p>
            <a:pPr>
              <a:buNone/>
            </a:pPr>
            <a:r>
              <a:rPr lang="en-US" dirty="0" smtClean="0"/>
              <a:t>  -Skin flap closure</a:t>
            </a:r>
          </a:p>
          <a:p>
            <a:pPr>
              <a:buNone/>
            </a:pPr>
            <a:r>
              <a:rPr lang="en-US" dirty="0" smtClean="0"/>
              <a:t>  - </a:t>
            </a:r>
            <a:r>
              <a:rPr lang="en-US" dirty="0" err="1" smtClean="0"/>
              <a:t>Nonoperative</a:t>
            </a:r>
            <a:r>
              <a:rPr lang="en-US" dirty="0" smtClean="0"/>
              <a:t> ---- repeated painting with </a:t>
            </a:r>
            <a:r>
              <a:rPr lang="en-US" dirty="0" err="1" smtClean="0"/>
              <a:t>betdine</a:t>
            </a:r>
            <a:r>
              <a:rPr lang="en-US" dirty="0" smtClean="0"/>
              <a:t>,  gentian </a:t>
            </a:r>
            <a:r>
              <a:rPr lang="en-US" dirty="0" err="1" smtClean="0"/>
              <a:t>violot</a:t>
            </a:r>
            <a:r>
              <a:rPr lang="en-US" dirty="0" smtClean="0"/>
              <a:t>, etc  ------  ventral hernia --- repair</a:t>
            </a:r>
            <a:endParaRPr lang="en-GB"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b="1" dirty="0" smtClean="0">
                <a:solidFill>
                  <a:srgbClr val="FF0000"/>
                </a:solidFill>
              </a:rPr>
              <a:t>GASTRISCHISIS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4" name="Picture 8" descr="Click to see larger picture">
            <a:hlinkClick r:id="rId2"/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19200" y="1627783"/>
            <a:ext cx="6248400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Infantile Umbilical Hernia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Due to weak umbilical scar</a:t>
            </a:r>
          </a:p>
          <a:p>
            <a:r>
              <a:rPr lang="en-US" dirty="0" smtClean="0"/>
              <a:t>Rarely complicates</a:t>
            </a:r>
          </a:p>
          <a:p>
            <a:r>
              <a:rPr lang="en-US" dirty="0" smtClean="0"/>
              <a:t>Spontaneous cure </a:t>
            </a:r>
          </a:p>
          <a:p>
            <a:r>
              <a:rPr lang="en-US" dirty="0" smtClean="0"/>
              <a:t>If persist  for 2-4 years or large --- repair</a:t>
            </a:r>
            <a:endParaRPr lang="en-GB" dirty="0"/>
          </a:p>
        </p:txBody>
      </p:sp>
      <p:pic>
        <p:nvPicPr>
          <p:cNvPr id="5" name="Picture 6" descr="C:\Documents and Settings\user\My Documents\My Pictures\19-01-2009\DSC0008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463518"/>
            <a:ext cx="4038600" cy="4497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14478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Umbilical Hernia in adult= </a:t>
            </a:r>
            <a:r>
              <a:rPr lang="en-US" sz="3200" b="1" dirty="0" err="1" smtClean="0">
                <a:solidFill>
                  <a:srgbClr val="FF0000"/>
                </a:solidFill>
              </a:rPr>
              <a:t>Paraumbilical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" y="1981200"/>
            <a:ext cx="4038600" cy="4072128"/>
          </a:xfrm>
        </p:spPr>
        <p:txBody>
          <a:bodyPr/>
          <a:lstStyle/>
          <a:p>
            <a:r>
              <a:rPr lang="en-US" dirty="0" smtClean="0"/>
              <a:t>Protrusion through </a:t>
            </a:r>
            <a:r>
              <a:rPr lang="en-US" dirty="0" err="1" smtClean="0"/>
              <a:t>linea</a:t>
            </a:r>
            <a:r>
              <a:rPr lang="en-US" dirty="0" smtClean="0"/>
              <a:t> alba just above or may be below the umbilicus  (supra or infra umbilical)</a:t>
            </a:r>
          </a:p>
          <a:p>
            <a:pPr>
              <a:buNone/>
            </a:pPr>
            <a:endParaRPr lang="en-GB" dirty="0"/>
          </a:p>
        </p:txBody>
      </p:sp>
      <p:pic>
        <p:nvPicPr>
          <p:cNvPr id="5" name="Picture 19" descr="DSC0067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800600" y="2197894"/>
            <a:ext cx="4038600" cy="3028950"/>
          </a:xfr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Sac</a:t>
            </a:r>
            <a:endParaRPr lang="en-GB" sz="5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The neck is often remarkably narrow compared to the size of the sac  ------ complication</a:t>
            </a:r>
          </a:p>
          <a:p>
            <a:r>
              <a:rPr lang="en-US" dirty="0" smtClean="0"/>
              <a:t>Longstanding  ----- </a:t>
            </a:r>
            <a:r>
              <a:rPr lang="en-US" dirty="0" err="1" smtClean="0"/>
              <a:t>loculated</a:t>
            </a:r>
            <a:r>
              <a:rPr lang="en-US" dirty="0" smtClean="0"/>
              <a:t> &amp; adhesions</a:t>
            </a:r>
            <a:endParaRPr lang="en-GB" dirty="0"/>
          </a:p>
        </p:txBody>
      </p:sp>
      <p:pic>
        <p:nvPicPr>
          <p:cNvPr id="5" name="Picture 7" descr="abdomen-umbo-hernia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248114" y="1981200"/>
            <a:ext cx="4882896" cy="3657600"/>
          </a:xfrm>
          <a:noFill/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Contents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As any hernia but commonly </a:t>
            </a:r>
            <a:r>
              <a:rPr lang="en-US" dirty="0" err="1" smtClean="0"/>
              <a:t>omentum</a:t>
            </a:r>
            <a:endParaRPr lang="en-GB" dirty="0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Predisposing factors 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+     Obesity , weak abdominal ms, repeated pregnancy</a:t>
            </a:r>
            <a:endParaRPr lang="en-GB" dirty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Clinical features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As any hernia</a:t>
            </a:r>
          </a:p>
          <a:p>
            <a:r>
              <a:rPr lang="en-US" dirty="0" smtClean="0"/>
              <a:t>More in women 5 times men</a:t>
            </a:r>
          </a:p>
          <a:p>
            <a:r>
              <a:rPr lang="en-US" dirty="0" smtClean="0"/>
              <a:t>Usually obese</a:t>
            </a:r>
          </a:p>
          <a:p>
            <a:r>
              <a:rPr lang="en-US" dirty="0" smtClean="0"/>
              <a:t>35-50 years</a:t>
            </a:r>
          </a:p>
          <a:p>
            <a:endParaRPr lang="en-US" dirty="0" smtClean="0"/>
          </a:p>
          <a:p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Complications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+ dyspepsia ( dragging on colon &amp; stomach)</a:t>
            </a:r>
          </a:p>
          <a:p>
            <a:r>
              <a:rPr lang="en-US" dirty="0" smtClean="0"/>
              <a:t>Large hernia  --- </a:t>
            </a:r>
            <a:r>
              <a:rPr lang="en-US" dirty="0" err="1" smtClean="0"/>
              <a:t>intertrigo</a:t>
            </a:r>
            <a:endParaRPr lang="en-GB" dirty="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Treatment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Preop</a:t>
            </a:r>
            <a:r>
              <a:rPr lang="en-US" dirty="0" smtClean="0"/>
              <a:t>  ----- +     weight loss</a:t>
            </a:r>
            <a:endParaRPr lang="en-GB" dirty="0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Herniorrhaphy</a:t>
            </a:r>
            <a:r>
              <a:rPr lang="en-US" dirty="0" smtClean="0"/>
              <a:t> by primary closure ( small defect)</a:t>
            </a:r>
          </a:p>
          <a:p>
            <a:r>
              <a:rPr lang="en-US" dirty="0" smtClean="0"/>
              <a:t>Mayo, repair</a:t>
            </a:r>
          </a:p>
          <a:p>
            <a:r>
              <a:rPr lang="en-US" dirty="0" err="1" smtClean="0"/>
              <a:t>Hernioplasty</a:t>
            </a:r>
            <a:r>
              <a:rPr lang="en-US" dirty="0" smtClean="0"/>
              <a:t> ---- large defects &amp; recurrent cases</a:t>
            </a:r>
          </a:p>
          <a:p>
            <a:r>
              <a:rPr lang="en-US" dirty="0" smtClean="0"/>
              <a:t>+/- </a:t>
            </a:r>
            <a:r>
              <a:rPr lang="en-US" dirty="0" err="1" smtClean="0"/>
              <a:t>lipectomy</a:t>
            </a:r>
            <a:r>
              <a:rPr lang="en-US" dirty="0" smtClean="0"/>
              <a:t>  &amp; </a:t>
            </a:r>
            <a:r>
              <a:rPr lang="en-US" dirty="0" err="1" smtClean="0"/>
              <a:t>abdominplasty</a:t>
            </a:r>
            <a:endParaRPr lang="en-GB" dirty="0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81000"/>
            <a:ext cx="8534400" cy="758952"/>
          </a:xfrm>
        </p:spPr>
        <p:txBody>
          <a:bodyPr>
            <a:no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</a:rPr>
              <a:t>Epigastric</a:t>
            </a:r>
            <a:r>
              <a:rPr lang="en-US" sz="2800" b="1" dirty="0" smtClean="0">
                <a:solidFill>
                  <a:srgbClr val="FF0000"/>
                </a:solidFill>
              </a:rPr>
              <a:t> Hernia = Fatty hernia of the </a:t>
            </a:r>
            <a:r>
              <a:rPr lang="en-US" sz="2800" b="1" dirty="0" err="1" smtClean="0">
                <a:solidFill>
                  <a:srgbClr val="FF0000"/>
                </a:solidFill>
              </a:rPr>
              <a:t>linea</a:t>
            </a:r>
            <a:r>
              <a:rPr lang="en-US" sz="2800" b="1" dirty="0" smtClean="0">
                <a:solidFill>
                  <a:srgbClr val="FF0000"/>
                </a:solidFill>
              </a:rPr>
              <a:t> alba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Site:  Through </a:t>
            </a:r>
            <a:r>
              <a:rPr lang="en-US" dirty="0" err="1" smtClean="0"/>
              <a:t>linea</a:t>
            </a:r>
            <a:r>
              <a:rPr lang="en-US" dirty="0" smtClean="0"/>
              <a:t> alba anywhere between the umbilicus &amp; </a:t>
            </a:r>
            <a:r>
              <a:rPr lang="en-US" dirty="0" err="1" smtClean="0"/>
              <a:t>xiphoid</a:t>
            </a:r>
            <a:r>
              <a:rPr lang="en-US" dirty="0" smtClean="0"/>
              <a:t> process usually midway ( MORE THAN ONE DEFECT MAY BE PRESENT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Contents --- </a:t>
            </a:r>
            <a:r>
              <a:rPr lang="en-US" dirty="0" err="1" smtClean="0"/>
              <a:t>extraperitoneal</a:t>
            </a:r>
            <a:r>
              <a:rPr lang="en-US" dirty="0" smtClean="0"/>
              <a:t> fat ( fatty hernia of----- </a:t>
            </a:r>
            <a:endParaRPr lang="en-GB" dirty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Clinical Features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 symptoms</a:t>
            </a:r>
          </a:p>
          <a:p>
            <a:r>
              <a:rPr lang="en-US" dirty="0" smtClean="0"/>
              <a:t>Symptoms of peptic </a:t>
            </a:r>
            <a:r>
              <a:rPr lang="en-US" dirty="0" err="1" smtClean="0"/>
              <a:t>dyspepsis</a:t>
            </a:r>
            <a:endParaRPr lang="en-US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TREATMENT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Rare Hernias</a:t>
            </a:r>
            <a:endParaRPr lang="en-GB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Lumbar Hernia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Primary </a:t>
            </a:r>
          </a:p>
          <a:p>
            <a:pPr>
              <a:buFontTx/>
              <a:buChar char="-"/>
            </a:pPr>
            <a:r>
              <a:rPr lang="en-US" dirty="0" err="1" smtClean="0"/>
              <a:t>Inf</a:t>
            </a:r>
            <a:r>
              <a:rPr lang="en-US" dirty="0" smtClean="0"/>
              <a:t> lumbar triangle </a:t>
            </a:r>
          </a:p>
          <a:p>
            <a:pPr>
              <a:buNone/>
            </a:pPr>
            <a:r>
              <a:rPr lang="en-US" dirty="0" smtClean="0"/>
              <a:t>( commonest) </a:t>
            </a:r>
          </a:p>
          <a:p>
            <a:pPr>
              <a:buNone/>
            </a:pPr>
            <a:r>
              <a:rPr lang="en-US" dirty="0" smtClean="0"/>
              <a:t> -Between iliac crest , ext oblique , </a:t>
            </a:r>
            <a:r>
              <a:rPr lang="en-US" dirty="0" err="1" smtClean="0"/>
              <a:t>latissmus</a:t>
            </a:r>
            <a:r>
              <a:rPr lang="en-US" dirty="0" smtClean="0"/>
              <a:t> </a:t>
            </a:r>
            <a:r>
              <a:rPr lang="en-US" dirty="0" err="1" smtClean="0"/>
              <a:t>dorsi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Sup lumbar triangle  ----12th rib ,internal oblique , </a:t>
            </a:r>
            <a:r>
              <a:rPr lang="en-US" dirty="0" err="1" smtClean="0"/>
              <a:t>sacrospinalis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4267200" cy="4681728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Secondary   commoner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D.D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Lipoma</a:t>
            </a:r>
            <a:endParaRPr lang="en-US" dirty="0" smtClean="0"/>
          </a:p>
          <a:p>
            <a:r>
              <a:rPr lang="en-US" dirty="0" smtClean="0"/>
              <a:t>Cold abscess</a:t>
            </a:r>
          </a:p>
          <a:p>
            <a:r>
              <a:rPr lang="en-US" dirty="0" err="1" smtClean="0"/>
              <a:t>Phntom</a:t>
            </a:r>
            <a:r>
              <a:rPr lang="en-US" dirty="0" smtClean="0"/>
              <a:t> hernia ( paralysis of muscles)</a:t>
            </a:r>
            <a:endParaRPr lang="en-GB" dirty="0"/>
          </a:p>
        </p:txBody>
      </p:sp>
      <p:pic>
        <p:nvPicPr>
          <p:cNvPr id="152578" name="Picture 2" descr="C:\Documents and Settings\user\My Documents\My Pictures\28-02-2009(4)\DSC000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2197894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TREATMENT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</a:rPr>
              <a:t>Spigilian</a:t>
            </a:r>
            <a:r>
              <a:rPr lang="en-US" sz="3600" b="1" dirty="0" smtClean="0">
                <a:solidFill>
                  <a:srgbClr val="FF0000"/>
                </a:solidFill>
              </a:rPr>
              <a:t> Hernia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Hernia </a:t>
            </a:r>
            <a:r>
              <a:rPr lang="en-US" dirty="0" err="1" smtClean="0"/>
              <a:t>thr</a:t>
            </a:r>
            <a:r>
              <a:rPr lang="en-US" dirty="0" smtClean="0"/>
              <a:t> </a:t>
            </a:r>
            <a:r>
              <a:rPr lang="en-US" dirty="0" err="1" smtClean="0"/>
              <a:t>ough</a:t>
            </a:r>
            <a:r>
              <a:rPr lang="en-US" dirty="0" smtClean="0"/>
              <a:t> </a:t>
            </a:r>
            <a:r>
              <a:rPr lang="en-US" dirty="0" err="1" smtClean="0"/>
              <a:t>linea</a:t>
            </a:r>
            <a:r>
              <a:rPr lang="en-US" dirty="0" smtClean="0"/>
              <a:t> </a:t>
            </a:r>
            <a:r>
              <a:rPr lang="en-US" dirty="0" err="1" smtClean="0"/>
              <a:t>semilunaris</a:t>
            </a:r>
            <a:r>
              <a:rPr lang="en-US" dirty="0" smtClean="0"/>
              <a:t> lateral to rectus m. midway between umbilicus and </a:t>
            </a:r>
            <a:r>
              <a:rPr lang="en-US" dirty="0" err="1" smtClean="0"/>
              <a:t>symp</a:t>
            </a:r>
            <a:r>
              <a:rPr lang="en-US" dirty="0" smtClean="0"/>
              <a:t>  pubis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Divarication</a:t>
            </a:r>
            <a:r>
              <a:rPr lang="en-US" b="1" dirty="0" smtClean="0">
                <a:solidFill>
                  <a:srgbClr val="FF0000"/>
                </a:solidFill>
              </a:rPr>
              <a:t> of the </a:t>
            </a:r>
            <a:r>
              <a:rPr lang="en-US" b="1" dirty="0" err="1" smtClean="0">
                <a:solidFill>
                  <a:srgbClr val="FF0000"/>
                </a:solidFill>
              </a:rPr>
              <a:t>Recti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dirty="0" err="1" smtClean="0"/>
              <a:t>multiparous</a:t>
            </a:r>
            <a:r>
              <a:rPr lang="en-US" dirty="0" smtClean="0"/>
              <a:t> women, </a:t>
            </a:r>
            <a:r>
              <a:rPr lang="en-US" dirty="0" err="1" smtClean="0"/>
              <a:t>ascitis</a:t>
            </a:r>
            <a:r>
              <a:rPr lang="en-US" dirty="0" smtClean="0"/>
              <a:t> ……. Etc</a:t>
            </a:r>
          </a:p>
          <a:p>
            <a:r>
              <a:rPr lang="en-US" dirty="0" smtClean="0"/>
              <a:t>Infants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8534400" cy="758952"/>
          </a:xfrm>
        </p:spPr>
        <p:txBody>
          <a:bodyPr>
            <a:no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</a:rPr>
              <a:t>Incisional</a:t>
            </a:r>
            <a:r>
              <a:rPr lang="en-US" sz="3200" b="1" dirty="0" smtClean="0">
                <a:solidFill>
                  <a:srgbClr val="FF0000"/>
                </a:solidFill>
              </a:rPr>
              <a:t> Hernia = Ventral = Postoperative</a:t>
            </a:r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HERNIA at the site of abdominal scar</a:t>
            </a:r>
            <a:endParaRPr lang="en-GB" dirty="0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</a:rPr>
              <a:t>Aetiology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Preoperative</a:t>
            </a:r>
            <a:r>
              <a:rPr lang="en-US" sz="2800" dirty="0" smtClean="0"/>
              <a:t> </a:t>
            </a:r>
            <a:r>
              <a:rPr lang="en-US" dirty="0" smtClean="0"/>
              <a:t>----as in </a:t>
            </a:r>
            <a:r>
              <a:rPr lang="en-US" dirty="0" err="1" smtClean="0"/>
              <a:t>rec</a:t>
            </a:r>
            <a:r>
              <a:rPr lang="en-US" dirty="0" smtClean="0"/>
              <a:t> hernia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Operative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Type of the </a:t>
            </a:r>
            <a:r>
              <a:rPr lang="en-US" dirty="0" err="1" smtClean="0"/>
              <a:t>incsion</a:t>
            </a:r>
            <a:r>
              <a:rPr lang="en-US" dirty="0" smtClean="0"/>
              <a:t> ---</a:t>
            </a:r>
          </a:p>
          <a:p>
            <a:pPr>
              <a:buNone/>
            </a:pPr>
            <a:r>
              <a:rPr lang="en-US" dirty="0" smtClean="0"/>
              <a:t> -Vertical         </a:t>
            </a:r>
            <a:r>
              <a:rPr lang="en-US" dirty="0" err="1" smtClean="0"/>
              <a:t>transvrse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Muscle cutting    muscle splitting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Sepsis   --- </a:t>
            </a:r>
            <a:r>
              <a:rPr lang="en-US" dirty="0" err="1" smtClean="0"/>
              <a:t>pertonitis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Injury top nerve supply</a:t>
            </a:r>
            <a:endParaRPr lang="en-GB" dirty="0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Closure of the wound under tension --- ischemia --- weak scar</a:t>
            </a:r>
          </a:p>
          <a:p>
            <a:r>
              <a:rPr lang="en-US" dirty="0" smtClean="0"/>
              <a:t>Improper </a:t>
            </a:r>
            <a:r>
              <a:rPr lang="en-US" dirty="0" err="1" smtClean="0"/>
              <a:t>hemostasis</a:t>
            </a:r>
            <a:r>
              <a:rPr lang="en-US" dirty="0" smtClean="0"/>
              <a:t> --  </a:t>
            </a:r>
            <a:r>
              <a:rPr lang="en-US" dirty="0" err="1" smtClean="0"/>
              <a:t>hemastoma</a:t>
            </a:r>
            <a:r>
              <a:rPr lang="en-US" dirty="0" smtClean="0"/>
              <a:t>  --- infection</a:t>
            </a:r>
          </a:p>
          <a:p>
            <a:r>
              <a:rPr lang="en-US" dirty="0" smtClean="0"/>
              <a:t>Improper technique --- </a:t>
            </a:r>
            <a:r>
              <a:rPr lang="en-US" dirty="0" err="1" smtClean="0"/>
              <a:t>devitalization</a:t>
            </a:r>
            <a:r>
              <a:rPr lang="en-US" dirty="0" smtClean="0"/>
              <a:t> of the tissues ---- infection</a:t>
            </a:r>
          </a:p>
          <a:p>
            <a:r>
              <a:rPr lang="en-US" dirty="0" smtClean="0"/>
              <a:t>Improper closure of the wound</a:t>
            </a:r>
          </a:p>
          <a:p>
            <a:r>
              <a:rPr lang="en-US" dirty="0" err="1" smtClean="0"/>
              <a:t>Imprpoer</a:t>
            </a:r>
            <a:r>
              <a:rPr lang="en-US" dirty="0" smtClean="0"/>
              <a:t> </a:t>
            </a:r>
            <a:r>
              <a:rPr lang="en-US" dirty="0" err="1" smtClean="0"/>
              <a:t>anaethesia</a:t>
            </a:r>
            <a:endParaRPr lang="en-US" dirty="0" smtClean="0"/>
          </a:p>
          <a:p>
            <a:r>
              <a:rPr lang="en-US" dirty="0" smtClean="0"/>
              <a:t>Improper suture material</a:t>
            </a:r>
            <a:endParaRPr lang="en-GB" dirty="0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Postoperative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As in </a:t>
            </a:r>
            <a:r>
              <a:rPr lang="en-US" dirty="0" err="1" smtClean="0"/>
              <a:t>rec</a:t>
            </a:r>
            <a:r>
              <a:rPr lang="en-US" dirty="0" smtClean="0"/>
              <a:t> hernia + wound infection </a:t>
            </a:r>
            <a:endParaRPr lang="en-GB" dirty="0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Clinical Features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Treatment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Palliative : very poor  risk patients with uncomplicated hernia with wide neck</a:t>
            </a:r>
          </a:p>
          <a:p>
            <a:r>
              <a:rPr lang="en-US" dirty="0" smtClean="0"/>
              <a:t>Surgery</a:t>
            </a:r>
            <a:endParaRPr lang="en-GB" dirty="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Surgery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Preoperative:</a:t>
            </a:r>
          </a:p>
          <a:p>
            <a:pPr>
              <a:buNone/>
            </a:pPr>
            <a:r>
              <a:rPr lang="en-US" dirty="0" smtClean="0"/>
              <a:t>- As U.H</a:t>
            </a:r>
            <a:endParaRPr lang="en-GB" dirty="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Surgical Procedures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Anatomical repair</a:t>
            </a:r>
          </a:p>
          <a:p>
            <a:r>
              <a:rPr lang="en-US" dirty="0" smtClean="0"/>
              <a:t>Cattle, 5 layers </a:t>
            </a:r>
          </a:p>
          <a:p>
            <a:r>
              <a:rPr lang="en-US" dirty="0" smtClean="0"/>
              <a:t>Keel, ( historical)</a:t>
            </a:r>
          </a:p>
          <a:p>
            <a:r>
              <a:rPr lang="en-US" dirty="0" err="1" smtClean="0"/>
              <a:t>Hernioplasty</a:t>
            </a:r>
            <a:endParaRPr lang="en-GB" dirty="0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Burst </a:t>
            </a:r>
            <a:r>
              <a:rPr lang="en-US" b="1" dirty="0" err="1" smtClean="0">
                <a:solidFill>
                  <a:srgbClr val="FF0000"/>
                </a:solidFill>
              </a:rPr>
              <a:t>Abdoen</a:t>
            </a:r>
            <a:r>
              <a:rPr lang="en-US" b="1" dirty="0" smtClean="0">
                <a:solidFill>
                  <a:srgbClr val="FF0000"/>
                </a:solidFill>
              </a:rPr>
              <a:t> = Abdominal Dehiscence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Etiology   as in </a:t>
            </a:r>
            <a:r>
              <a:rPr lang="en-US" dirty="0" err="1" smtClean="0"/>
              <a:t>incisional</a:t>
            </a:r>
            <a:r>
              <a:rPr lang="en-US" dirty="0" smtClean="0"/>
              <a:t> hernia</a:t>
            </a:r>
            <a:endParaRPr lang="en-GB" dirty="0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Types 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Complete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Incomplete</a:t>
            </a:r>
            <a:endParaRPr lang="en-GB" dirty="0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Incidence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1-2 %</a:t>
            </a:r>
            <a:endParaRPr lang="en-GB" dirty="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Clinical Features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 to 8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 err="1" smtClean="0"/>
              <a:t>postop</a:t>
            </a:r>
            <a:r>
              <a:rPr lang="en-US" dirty="0" smtClean="0"/>
              <a:t> day ---- </a:t>
            </a:r>
            <a:r>
              <a:rPr lang="en-US" dirty="0" err="1" smtClean="0"/>
              <a:t>serosanguinous</a:t>
            </a:r>
            <a:r>
              <a:rPr lang="en-US" dirty="0" smtClean="0"/>
              <a:t> discharge ( </a:t>
            </a:r>
            <a:r>
              <a:rPr lang="en-US" dirty="0" err="1" smtClean="0"/>
              <a:t>pathognomonic</a:t>
            </a:r>
            <a:r>
              <a:rPr lang="en-US" dirty="0" smtClean="0"/>
              <a:t>  ------- </a:t>
            </a:r>
            <a:endParaRPr lang="en-GB" dirty="0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Treatment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Emergency operation</a:t>
            </a:r>
          </a:p>
          <a:p>
            <a:r>
              <a:rPr lang="en-US" dirty="0" smtClean="0"/>
              <a:t>Preoperative:</a:t>
            </a:r>
          </a:p>
          <a:p>
            <a:pPr>
              <a:buFontTx/>
              <a:buChar char="-"/>
            </a:pPr>
            <a:r>
              <a:rPr lang="en-US" dirty="0" smtClean="0"/>
              <a:t>Reassure </a:t>
            </a:r>
          </a:p>
          <a:p>
            <a:pPr>
              <a:buFontTx/>
              <a:buChar char="-"/>
            </a:pPr>
            <a:r>
              <a:rPr lang="en-US" dirty="0" smtClean="0"/>
              <a:t>- Resuscitate </a:t>
            </a:r>
          </a:p>
          <a:p>
            <a:pPr>
              <a:buFontTx/>
              <a:buChar char="-"/>
            </a:pPr>
            <a:r>
              <a:rPr lang="en-US" dirty="0" smtClean="0"/>
              <a:t>NGT</a:t>
            </a:r>
          </a:p>
          <a:p>
            <a:pPr>
              <a:buFontTx/>
              <a:buChar char="-"/>
            </a:pPr>
            <a:r>
              <a:rPr lang="en-US" dirty="0" smtClean="0"/>
              <a:t>Cover the intestine with sterile towel</a:t>
            </a:r>
            <a:endParaRPr lang="en-GB" dirty="0"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Diseases of the Umbilicus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Congenital</a:t>
            </a:r>
          </a:p>
          <a:p>
            <a:r>
              <a:rPr lang="en-US" dirty="0" smtClean="0"/>
              <a:t>Inflammatory</a:t>
            </a:r>
          </a:p>
          <a:p>
            <a:r>
              <a:rPr lang="en-US" dirty="0" err="1" smtClean="0"/>
              <a:t>Neoplastic</a:t>
            </a:r>
            <a:endParaRPr lang="en-US" dirty="0" smtClean="0"/>
          </a:p>
          <a:p>
            <a:r>
              <a:rPr lang="en-US" dirty="0" smtClean="0"/>
              <a:t>Fistula</a:t>
            </a:r>
          </a:p>
          <a:p>
            <a:r>
              <a:rPr lang="en-US" dirty="0" smtClean="0"/>
              <a:t>Others</a:t>
            </a:r>
            <a:endParaRPr lang="en-GB" dirty="0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Congenital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Hernia</a:t>
            </a:r>
          </a:p>
          <a:p>
            <a:r>
              <a:rPr lang="en-US" dirty="0" err="1" smtClean="0"/>
              <a:t>Urachus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err="1" smtClean="0"/>
              <a:t>Urachal</a:t>
            </a:r>
            <a:r>
              <a:rPr lang="en-US" dirty="0" smtClean="0"/>
              <a:t> cyst</a:t>
            </a:r>
          </a:p>
          <a:p>
            <a:pPr>
              <a:buFontTx/>
              <a:buChar char="-"/>
            </a:pPr>
            <a:r>
              <a:rPr lang="en-US" dirty="0" smtClean="0"/>
              <a:t>-Patent </a:t>
            </a:r>
            <a:r>
              <a:rPr lang="en-US" dirty="0" err="1" smtClean="0"/>
              <a:t>Urachus</a:t>
            </a:r>
            <a:r>
              <a:rPr lang="en-US" dirty="0" smtClean="0"/>
              <a:t> (fistula)</a:t>
            </a:r>
          </a:p>
          <a:p>
            <a:r>
              <a:rPr lang="en-US" dirty="0" err="1" smtClean="0"/>
              <a:t>Vitellointestinal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Fistula</a:t>
            </a:r>
          </a:p>
          <a:p>
            <a:pPr>
              <a:buFontTx/>
              <a:buChar char="-"/>
            </a:pPr>
            <a:r>
              <a:rPr lang="en-US" dirty="0" err="1" smtClean="0"/>
              <a:t>Entrogenos</a:t>
            </a:r>
            <a:r>
              <a:rPr lang="en-US" dirty="0" smtClean="0"/>
              <a:t> cyst</a:t>
            </a:r>
          </a:p>
          <a:p>
            <a:pPr>
              <a:buFontTx/>
              <a:buChar char="-"/>
            </a:pPr>
            <a:r>
              <a:rPr lang="en-US" dirty="0" smtClean="0"/>
              <a:t>Band</a:t>
            </a:r>
          </a:p>
          <a:p>
            <a:pPr>
              <a:buNone/>
            </a:pPr>
            <a:endParaRPr lang="en-GB" dirty="0"/>
          </a:p>
        </p:txBody>
      </p:sp>
      <p:pic>
        <p:nvPicPr>
          <p:cNvPr id="15155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00600" y="2416279"/>
            <a:ext cx="4038600" cy="2592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Inflammatory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Neonatal </a:t>
            </a:r>
            <a:r>
              <a:rPr lang="en-US" dirty="0" err="1" smtClean="0"/>
              <a:t>omphalitis</a:t>
            </a:r>
            <a:r>
              <a:rPr lang="en-US" dirty="0" smtClean="0"/>
              <a:t> --- infection of umbilical stump</a:t>
            </a:r>
          </a:p>
          <a:p>
            <a:r>
              <a:rPr lang="en-US" dirty="0" smtClean="0"/>
              <a:t>Adult </a:t>
            </a:r>
            <a:r>
              <a:rPr lang="en-US" dirty="0" err="1" smtClean="0"/>
              <a:t>omphalitis</a:t>
            </a:r>
            <a:endParaRPr lang="en-US" dirty="0" smtClean="0"/>
          </a:p>
          <a:p>
            <a:r>
              <a:rPr lang="en-US" dirty="0" err="1" smtClean="0"/>
              <a:t>Pilonidal</a:t>
            </a:r>
            <a:r>
              <a:rPr lang="en-US" dirty="0" smtClean="0"/>
              <a:t> sinus 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Benign </a:t>
            </a:r>
            <a:r>
              <a:rPr lang="en-US" dirty="0" err="1" smtClean="0"/>
              <a:t>Neoplasms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Adenoma (</a:t>
            </a:r>
            <a:r>
              <a:rPr lang="en-US" dirty="0" err="1" smtClean="0"/>
              <a:t>Raspbery</a:t>
            </a:r>
            <a:r>
              <a:rPr lang="en-US" dirty="0" smtClean="0"/>
              <a:t> tumor)  in  infants from </a:t>
            </a:r>
            <a:r>
              <a:rPr lang="en-US" dirty="0" err="1" smtClean="0"/>
              <a:t>vitellointestinal</a:t>
            </a:r>
            <a:r>
              <a:rPr lang="en-US" dirty="0" smtClean="0"/>
              <a:t> duct mucosal </a:t>
            </a:r>
            <a:r>
              <a:rPr lang="en-US" dirty="0" err="1" smtClean="0"/>
              <a:t>reminant</a:t>
            </a:r>
            <a:endParaRPr lang="en-US" dirty="0" smtClean="0"/>
          </a:p>
          <a:p>
            <a:r>
              <a:rPr lang="en-US" dirty="0" smtClean="0"/>
              <a:t>Endometriosis</a:t>
            </a:r>
            <a:endParaRPr lang="en-GB" dirty="0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Malignant </a:t>
            </a:r>
            <a:r>
              <a:rPr lang="en-US" dirty="0" err="1" smtClean="0"/>
              <a:t>Neoplastic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Primary </a:t>
            </a:r>
            <a:r>
              <a:rPr lang="en-US" dirty="0" err="1" smtClean="0"/>
              <a:t>epithelioma</a:t>
            </a:r>
            <a:r>
              <a:rPr lang="en-US" dirty="0" smtClean="0"/>
              <a:t> (rare) ----- inguinal &amp; </a:t>
            </a:r>
            <a:r>
              <a:rPr lang="en-US" dirty="0" err="1" smtClean="0"/>
              <a:t>axillary</a:t>
            </a:r>
            <a:r>
              <a:rPr lang="en-US" dirty="0" smtClean="0"/>
              <a:t> LN</a:t>
            </a:r>
          </a:p>
          <a:p>
            <a:r>
              <a:rPr lang="en-US" dirty="0" err="1" smtClean="0"/>
              <a:t>Secondaries</a:t>
            </a:r>
            <a:r>
              <a:rPr lang="en-US" dirty="0" smtClean="0"/>
              <a:t> ( sister Joseph nodule) --- breast, stomach, colon,</a:t>
            </a:r>
            <a:endParaRPr lang="en-GB" dirty="0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Fistula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Fecal --- congenital , malignant infiltration of cancer colon, T.B. peritonitis</a:t>
            </a:r>
          </a:p>
          <a:p>
            <a:r>
              <a:rPr lang="en-US" dirty="0" smtClean="0"/>
              <a:t>Urinary</a:t>
            </a:r>
          </a:p>
          <a:p>
            <a:r>
              <a:rPr lang="en-US" dirty="0" err="1" smtClean="0"/>
              <a:t>Biliary</a:t>
            </a:r>
            <a:r>
              <a:rPr lang="en-US" dirty="0" smtClean="0"/>
              <a:t> (</a:t>
            </a:r>
            <a:r>
              <a:rPr lang="en-US" dirty="0" err="1" smtClean="0"/>
              <a:t>subacute</a:t>
            </a:r>
            <a:r>
              <a:rPr lang="en-US" dirty="0" smtClean="0"/>
              <a:t> perforation of gall bladder)</a:t>
            </a:r>
            <a:endParaRPr lang="en-GB" dirty="0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Umbilical stone</a:t>
            </a:r>
          </a:p>
          <a:p>
            <a:r>
              <a:rPr lang="en-US" dirty="0" smtClean="0"/>
              <a:t>Umbilical polyp</a:t>
            </a:r>
            <a:endParaRPr lang="en-GB" dirty="0"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Desmo</a:t>
            </a:r>
            <a:r>
              <a:rPr lang="en-US" dirty="0" smtClean="0"/>
              <a:t> = tendon like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Desmoid</a:t>
            </a:r>
            <a:r>
              <a:rPr lang="en-US" dirty="0" smtClean="0"/>
              <a:t> Tumor </a:t>
            </a:r>
            <a:endParaRPr lang="en-GB" dirty="0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Incidence Adult </a:t>
            </a:r>
            <a:r>
              <a:rPr lang="en-US" dirty="0" err="1" smtClean="0"/>
              <a:t>multiparous</a:t>
            </a:r>
            <a:r>
              <a:rPr lang="en-US" dirty="0" smtClean="0"/>
              <a:t> female (80% females)</a:t>
            </a:r>
          </a:p>
          <a:p>
            <a:r>
              <a:rPr lang="en-US" dirty="0" smtClean="0"/>
              <a:t>Site Rectus sheath  usually below the umbilicus never in the mid-line but other abdominal muscles can be affected</a:t>
            </a:r>
            <a:endParaRPr lang="en-GB" dirty="0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Aetiology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Female who have borne children</a:t>
            </a:r>
          </a:p>
          <a:p>
            <a:r>
              <a:rPr lang="en-US" dirty="0" smtClean="0"/>
              <a:t>Rarely arises from old abdominal scar</a:t>
            </a:r>
          </a:p>
          <a:p>
            <a:r>
              <a:rPr lang="en-US" dirty="0" smtClean="0"/>
              <a:t>May be associated with familial </a:t>
            </a:r>
            <a:r>
              <a:rPr lang="en-US" dirty="0" err="1" smtClean="0"/>
              <a:t>polposis</a:t>
            </a:r>
            <a:r>
              <a:rPr lang="en-US" dirty="0" smtClean="0"/>
              <a:t> ( Gardner </a:t>
            </a:r>
            <a:r>
              <a:rPr lang="en-US" dirty="0" err="1" smtClean="0"/>
              <a:t>sayndrome</a:t>
            </a:r>
            <a:r>
              <a:rPr lang="en-US" dirty="0" smtClean="0"/>
              <a:t>)</a:t>
            </a:r>
            <a:endParaRPr lang="en-GB" dirty="0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Composed of fibrous </a:t>
            </a:r>
            <a:r>
              <a:rPr lang="en-US" dirty="0" err="1" smtClean="0"/>
              <a:t>tiossues</a:t>
            </a:r>
            <a:r>
              <a:rPr lang="en-US" dirty="0" smtClean="0"/>
              <a:t> containing multinucleated masses resemble F.B giant cells , infiltrate muscles </a:t>
            </a:r>
          </a:p>
          <a:p>
            <a:r>
              <a:rPr lang="en-US" dirty="0" smtClean="0"/>
              <a:t>No distant metastasis</a:t>
            </a:r>
          </a:p>
          <a:p>
            <a:r>
              <a:rPr lang="en-US" dirty="0" err="1" smtClean="0"/>
              <a:t>Myxomatous</a:t>
            </a:r>
            <a:r>
              <a:rPr lang="en-US" dirty="0" smtClean="0"/>
              <a:t> </a:t>
            </a:r>
            <a:r>
              <a:rPr lang="en-US" dirty="0" err="1" smtClean="0"/>
              <a:t>degenration</a:t>
            </a:r>
            <a:r>
              <a:rPr lang="en-US" dirty="0" smtClean="0"/>
              <a:t> --- rapid increase in size</a:t>
            </a:r>
          </a:p>
          <a:p>
            <a:r>
              <a:rPr lang="en-US" dirty="0" smtClean="0"/>
              <a:t>Never undergoes </a:t>
            </a:r>
            <a:r>
              <a:rPr lang="en-US" dirty="0" err="1" smtClean="0"/>
              <a:t>sarcomatous</a:t>
            </a:r>
            <a:r>
              <a:rPr lang="en-US" dirty="0" smtClean="0"/>
              <a:t> changes ( unlike </a:t>
            </a:r>
            <a:r>
              <a:rPr lang="en-US" dirty="0" err="1" smtClean="0"/>
              <a:t>fibroma</a:t>
            </a:r>
            <a:r>
              <a:rPr lang="en-US" dirty="0" smtClean="0"/>
              <a:t>) </a:t>
            </a:r>
            <a:endParaRPr lang="en-GB" dirty="0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Wide excision ( at least 2.5 cm </a:t>
            </a:r>
            <a:r>
              <a:rPr lang="en-US" dirty="0" err="1" smtClean="0"/>
              <a:t>safty</a:t>
            </a:r>
            <a:r>
              <a:rPr lang="en-US" dirty="0" smtClean="0"/>
              <a:t> margin)</a:t>
            </a:r>
            <a:endParaRPr lang="en-GB" dirty="0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Rupture inferior </a:t>
            </a:r>
            <a:r>
              <a:rPr lang="en-US" dirty="0" err="1" smtClean="0"/>
              <a:t>epigastric</a:t>
            </a:r>
            <a:r>
              <a:rPr lang="en-US" dirty="0" smtClean="0"/>
              <a:t> artery</a:t>
            </a:r>
            <a:endParaRPr lang="en-GB" dirty="0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Incidence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Old age, thin weak females</a:t>
            </a:r>
          </a:p>
          <a:p>
            <a:r>
              <a:rPr lang="en-US" dirty="0" smtClean="0"/>
              <a:t>Athletic below middle age males</a:t>
            </a:r>
          </a:p>
          <a:p>
            <a:r>
              <a:rPr lang="en-US" dirty="0" smtClean="0"/>
              <a:t>Pregnant multi female ( late in pregnancy) </a:t>
            </a:r>
            <a:endParaRPr lang="en-GB" dirty="0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Usually at the level of </a:t>
            </a:r>
            <a:r>
              <a:rPr lang="en-US" dirty="0" err="1" smtClean="0"/>
              <a:t>arcuate</a:t>
            </a:r>
            <a:r>
              <a:rPr lang="en-US" dirty="0" smtClean="0"/>
              <a:t> ligament where post rectal sheath is </a:t>
            </a:r>
            <a:r>
              <a:rPr lang="en-US" dirty="0" err="1" smtClean="0"/>
              <a:t>defecient</a:t>
            </a:r>
            <a:endParaRPr lang="en-GB" dirty="0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features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Severely tender </a:t>
            </a:r>
            <a:r>
              <a:rPr lang="en-US" dirty="0" err="1" smtClean="0"/>
              <a:t>rctus</a:t>
            </a:r>
            <a:r>
              <a:rPr lang="en-US" dirty="0" smtClean="0"/>
              <a:t> muscle lump following a bout of cough or trauma to </a:t>
            </a:r>
            <a:r>
              <a:rPr lang="en-US" dirty="0" err="1" smtClean="0"/>
              <a:t>abd</a:t>
            </a:r>
            <a:r>
              <a:rPr lang="en-US" dirty="0" smtClean="0"/>
              <a:t> wall</a:t>
            </a:r>
          </a:p>
          <a:p>
            <a:r>
              <a:rPr lang="en-US" dirty="0" smtClean="0"/>
              <a:t>Sometimes, bruising</a:t>
            </a:r>
            <a:endParaRPr lang="en-GB" dirty="0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D.D.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Twisted </a:t>
            </a:r>
            <a:r>
              <a:rPr lang="en-US" dirty="0" err="1" smtClean="0"/>
              <a:t>ov</a:t>
            </a:r>
            <a:r>
              <a:rPr lang="en-US" dirty="0" smtClean="0"/>
              <a:t> cyst</a:t>
            </a:r>
          </a:p>
          <a:p>
            <a:r>
              <a:rPr lang="en-US" dirty="0" err="1" smtClean="0"/>
              <a:t>Appendicular</a:t>
            </a:r>
            <a:r>
              <a:rPr lang="en-US" dirty="0" smtClean="0"/>
              <a:t> abscess</a:t>
            </a:r>
          </a:p>
          <a:p>
            <a:r>
              <a:rPr lang="en-US" dirty="0" smtClean="0"/>
              <a:t>Strangulated </a:t>
            </a:r>
            <a:r>
              <a:rPr lang="en-US" dirty="0" err="1" smtClean="0"/>
              <a:t>spigilian</a:t>
            </a:r>
            <a:r>
              <a:rPr lang="en-US" dirty="0" smtClean="0"/>
              <a:t> h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Small hematoma ---- rest</a:t>
            </a:r>
          </a:p>
          <a:p>
            <a:r>
              <a:rPr lang="en-US" dirty="0" smtClean="0"/>
              <a:t>Early operation and </a:t>
            </a:r>
            <a:r>
              <a:rPr lang="en-US" dirty="0" err="1" smtClean="0"/>
              <a:t>evacutiuon</a:t>
            </a:r>
            <a:r>
              <a:rPr lang="en-US" dirty="0" smtClean="0"/>
              <a:t> of the hematoma and ligation of </a:t>
            </a:r>
            <a:r>
              <a:rPr lang="en-US" dirty="0" err="1" smtClean="0"/>
              <a:t>inf</a:t>
            </a:r>
            <a:r>
              <a:rPr lang="en-US" dirty="0" smtClean="0"/>
              <a:t> </a:t>
            </a:r>
            <a:r>
              <a:rPr lang="en-US" dirty="0" err="1" smtClean="0"/>
              <a:t>epigastric</a:t>
            </a:r>
            <a:r>
              <a:rPr lang="en-US" dirty="0" smtClean="0"/>
              <a:t> is safer as </a:t>
            </a:r>
            <a:r>
              <a:rPr lang="en-US" dirty="0" err="1" smtClean="0"/>
              <a:t>bleedind</a:t>
            </a:r>
            <a:r>
              <a:rPr lang="en-US" dirty="0" smtClean="0"/>
              <a:t> mar recur and mar </a:t>
            </a:r>
            <a:r>
              <a:rPr lang="en-US" dirty="0" err="1" smtClean="0"/>
              <a:t>ruture</a:t>
            </a:r>
            <a:r>
              <a:rPr lang="en-US" dirty="0" smtClean="0"/>
              <a:t> intra </a:t>
            </a:r>
            <a:r>
              <a:rPr lang="en-US" dirty="0" err="1" smtClean="0"/>
              <a:t>peritneal</a:t>
            </a:r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1161</TotalTime>
  <Words>1877</Words>
  <Application>Microsoft Office PowerPoint</Application>
  <PresentationFormat>On-screen Show (4:3)</PresentationFormat>
  <Paragraphs>520</Paragraphs>
  <Slides>156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156</vt:i4>
      </vt:variant>
    </vt:vector>
  </HeadingPairs>
  <TitlesOfParts>
    <vt:vector size="158" baseType="lpstr">
      <vt:lpstr>Civic</vt:lpstr>
      <vt:lpstr>Bitmap Image</vt:lpstr>
      <vt:lpstr>HERNIA and ABDOMINAL WALL DEFECTS</vt:lpstr>
      <vt:lpstr>DEFINITION</vt:lpstr>
      <vt:lpstr>ETIOLOGY</vt:lpstr>
      <vt:lpstr>COMPOSITION</vt:lpstr>
      <vt:lpstr>Sac</vt:lpstr>
      <vt:lpstr>Coverings</vt:lpstr>
      <vt:lpstr>Contents</vt:lpstr>
      <vt:lpstr>Complications</vt:lpstr>
      <vt:lpstr>IRREDUCIBLE  HERNIA</vt:lpstr>
      <vt:lpstr>Slide 10</vt:lpstr>
      <vt:lpstr>Obstructed Hernia</vt:lpstr>
      <vt:lpstr>Strangulated hernia</vt:lpstr>
      <vt:lpstr>Clinical  Features</vt:lpstr>
      <vt:lpstr>Slide 14</vt:lpstr>
      <vt:lpstr>Slide 15</vt:lpstr>
      <vt:lpstr>  Strangulated hernia without obstruction </vt:lpstr>
      <vt:lpstr>Inflamed Hernia</vt:lpstr>
      <vt:lpstr>TREATMENT OF HERNIA</vt:lpstr>
      <vt:lpstr>CAUSES OF RECURRENCE</vt:lpstr>
      <vt:lpstr>PREOPERATIVE  CAUSES</vt:lpstr>
      <vt:lpstr>OPERATIVE</vt:lpstr>
      <vt:lpstr>POSTOPERATIVE</vt:lpstr>
      <vt:lpstr>Slide 23</vt:lpstr>
      <vt:lpstr>INGUINAL HERNIA</vt:lpstr>
      <vt:lpstr>INDIRECT INGUINAL HERNIA</vt:lpstr>
      <vt:lpstr>ANATOMY of INGUINAL CANAL</vt:lpstr>
      <vt:lpstr>INTERNAL  (DEEP) RING</vt:lpstr>
      <vt:lpstr>External Ring</vt:lpstr>
      <vt:lpstr>Contents</vt:lpstr>
      <vt:lpstr>Boundaries</vt:lpstr>
      <vt:lpstr>Slide 31</vt:lpstr>
      <vt:lpstr>Slide 32</vt:lpstr>
      <vt:lpstr>Mechanisms that prevent hernia</vt:lpstr>
      <vt:lpstr>Indirect Hernia (OIH)</vt:lpstr>
      <vt:lpstr>INCIDENCE</vt:lpstr>
      <vt:lpstr>Etiology</vt:lpstr>
      <vt:lpstr>Incidence</vt:lpstr>
      <vt:lpstr>Types of the sac</vt:lpstr>
      <vt:lpstr>Slide 39</vt:lpstr>
      <vt:lpstr>Slide 40</vt:lpstr>
      <vt:lpstr>Slide 41</vt:lpstr>
      <vt:lpstr>Slide 42</vt:lpstr>
      <vt:lpstr>Contents</vt:lpstr>
      <vt:lpstr>Descent</vt:lpstr>
      <vt:lpstr>Coverings</vt:lpstr>
      <vt:lpstr>Complications</vt:lpstr>
      <vt:lpstr>Clinical features</vt:lpstr>
      <vt:lpstr>Slide 48</vt:lpstr>
      <vt:lpstr>Slide 49</vt:lpstr>
      <vt:lpstr>Palpation</vt:lpstr>
      <vt:lpstr>Scrotal neck test</vt:lpstr>
      <vt:lpstr>Slide 52</vt:lpstr>
      <vt:lpstr>External Ring Test</vt:lpstr>
      <vt:lpstr>Slide 54</vt:lpstr>
      <vt:lpstr>Slide 55</vt:lpstr>
      <vt:lpstr>3 fingers</vt:lpstr>
      <vt:lpstr>Testicular exammination</vt:lpstr>
      <vt:lpstr>Slide 58</vt:lpstr>
      <vt:lpstr>Slide 59</vt:lpstr>
      <vt:lpstr>Slide 60</vt:lpstr>
      <vt:lpstr>Slide 61</vt:lpstr>
      <vt:lpstr>Slide 62</vt:lpstr>
      <vt:lpstr>Slide 63</vt:lpstr>
      <vt:lpstr>Differential diagnosis</vt:lpstr>
      <vt:lpstr>Treatment</vt:lpstr>
      <vt:lpstr>Slide 66</vt:lpstr>
      <vt:lpstr>Slide 67</vt:lpstr>
      <vt:lpstr>Slide 68</vt:lpstr>
      <vt:lpstr>Slide 69</vt:lpstr>
      <vt:lpstr>Slide 70</vt:lpstr>
      <vt:lpstr>Slide 71</vt:lpstr>
      <vt:lpstr>DIRECT INGUINAL HERNIA</vt:lpstr>
      <vt:lpstr>INCIDENCE</vt:lpstr>
      <vt:lpstr>Slide 74</vt:lpstr>
      <vt:lpstr>ETIOLOGY</vt:lpstr>
      <vt:lpstr>CONTENTS</vt:lpstr>
      <vt:lpstr>COVERINGS</vt:lpstr>
      <vt:lpstr>Descent</vt:lpstr>
      <vt:lpstr>COMPLICATIONS</vt:lpstr>
      <vt:lpstr>Treatment </vt:lpstr>
      <vt:lpstr>FEMORAL HERNIA</vt:lpstr>
      <vt:lpstr>Slide 82</vt:lpstr>
      <vt:lpstr>Surgical Anatomy</vt:lpstr>
      <vt:lpstr>Femoral Canal</vt:lpstr>
      <vt:lpstr>Boundaries of femoral ring</vt:lpstr>
      <vt:lpstr>Contents</vt:lpstr>
      <vt:lpstr>Abnormal Obturator Artery</vt:lpstr>
      <vt:lpstr>Descent</vt:lpstr>
      <vt:lpstr>Coverings</vt:lpstr>
      <vt:lpstr>Contents</vt:lpstr>
      <vt:lpstr>Slide 91</vt:lpstr>
      <vt:lpstr>Complications</vt:lpstr>
      <vt:lpstr>TRETMENT</vt:lpstr>
      <vt:lpstr>Slide 94</vt:lpstr>
      <vt:lpstr>Umbilical Hernia</vt:lpstr>
      <vt:lpstr>Umbilical Hernia</vt:lpstr>
      <vt:lpstr>Congenital = Exomphlos= Omphalocele</vt:lpstr>
      <vt:lpstr>Coverings</vt:lpstr>
      <vt:lpstr>Types</vt:lpstr>
      <vt:lpstr>Slide 100</vt:lpstr>
      <vt:lpstr>Slide 101</vt:lpstr>
      <vt:lpstr>Contents</vt:lpstr>
      <vt:lpstr>Complications</vt:lpstr>
      <vt:lpstr>Treatment</vt:lpstr>
      <vt:lpstr>GASTRISCHISIS</vt:lpstr>
      <vt:lpstr>Infantile Umbilical Hernia</vt:lpstr>
      <vt:lpstr>Umbilical Hernia in adult= Paraumbilical</vt:lpstr>
      <vt:lpstr>Sac</vt:lpstr>
      <vt:lpstr>Contents</vt:lpstr>
      <vt:lpstr>Predisposing factors </vt:lpstr>
      <vt:lpstr>Clinical features</vt:lpstr>
      <vt:lpstr>Complications</vt:lpstr>
      <vt:lpstr>Treatment</vt:lpstr>
      <vt:lpstr>Slide 114</vt:lpstr>
      <vt:lpstr>Epigastric Hernia = Fatty hernia of the linea alba</vt:lpstr>
      <vt:lpstr>Clinical Features</vt:lpstr>
      <vt:lpstr>TREATMENT</vt:lpstr>
      <vt:lpstr>Rare Hernias</vt:lpstr>
      <vt:lpstr>Lumbar Hernia</vt:lpstr>
      <vt:lpstr>D.D</vt:lpstr>
      <vt:lpstr>TREATMENT</vt:lpstr>
      <vt:lpstr>Spigilian Hernia</vt:lpstr>
      <vt:lpstr>Divarication of the Recti</vt:lpstr>
      <vt:lpstr>Incisional Hernia = Ventral = Postoperative</vt:lpstr>
      <vt:lpstr>Aetiology</vt:lpstr>
      <vt:lpstr>Operative</vt:lpstr>
      <vt:lpstr>Slide 127</vt:lpstr>
      <vt:lpstr>Slide 128</vt:lpstr>
      <vt:lpstr>Postoperative</vt:lpstr>
      <vt:lpstr>Clinical Features</vt:lpstr>
      <vt:lpstr>Treatment</vt:lpstr>
      <vt:lpstr>Surgery</vt:lpstr>
      <vt:lpstr>Surgical Procedures</vt:lpstr>
      <vt:lpstr>Burst Abdoen = Abdominal Dehiscence</vt:lpstr>
      <vt:lpstr>Types </vt:lpstr>
      <vt:lpstr>Incidence</vt:lpstr>
      <vt:lpstr>Clinical Features</vt:lpstr>
      <vt:lpstr>Treatment</vt:lpstr>
      <vt:lpstr>Diseases of the Umbilicus</vt:lpstr>
      <vt:lpstr>Congenital</vt:lpstr>
      <vt:lpstr>Inflammatory</vt:lpstr>
      <vt:lpstr>Benign Neoplasms</vt:lpstr>
      <vt:lpstr>Malignant Neoplastic</vt:lpstr>
      <vt:lpstr>Fistula</vt:lpstr>
      <vt:lpstr>Others</vt:lpstr>
      <vt:lpstr>Desmoid Tumor </vt:lpstr>
      <vt:lpstr>Slide 147</vt:lpstr>
      <vt:lpstr>Aetiology</vt:lpstr>
      <vt:lpstr>Pathology</vt:lpstr>
      <vt:lpstr>Treatment</vt:lpstr>
      <vt:lpstr>Rupture inferior epigastric artery</vt:lpstr>
      <vt:lpstr>Incidence</vt:lpstr>
      <vt:lpstr>Site</vt:lpstr>
      <vt:lpstr>Clinical features</vt:lpstr>
      <vt:lpstr>D.D.</vt:lpstr>
      <vt:lpstr>Treatment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HERNIA and ABDOMINAL WALL</dc:title>
  <dc:creator/>
  <cp:lastModifiedBy>KSA</cp:lastModifiedBy>
  <cp:revision>32</cp:revision>
  <dcterms:created xsi:type="dcterms:W3CDTF">2006-08-16T00:00:00Z</dcterms:created>
  <dcterms:modified xsi:type="dcterms:W3CDTF">2010-01-19T18:01:12Z</dcterms:modified>
</cp:coreProperties>
</file>