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22598" y="1598777"/>
            <a:ext cx="6498803" cy="6172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731" b="1" dirty="0">
                <a:solidFill>
                  <a:srgbClr val="00C3CC"/>
                </a:solidFill>
              </a:rPr>
              <a:t>Common Anal Conditions</a:t>
            </a:r>
            <a:endParaRPr lang="en-US" sz="3731" dirty="0"/>
          </a:p>
        </p:txBody>
      </p:sp>
      <p:sp>
        <p:nvSpPr>
          <p:cNvPr id="4" name="Text 1"/>
          <p:cNvSpPr/>
          <p:nvPr/>
        </p:nvSpPr>
        <p:spPr>
          <a:xfrm>
            <a:off x="1322598" y="2358861"/>
            <a:ext cx="649880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3000"/>
              </a:lnSpc>
              <a:buNone/>
            </a:pPr>
            <a:r>
              <a:rPr lang="en-US" sz="1924" dirty="0">
                <a:solidFill>
                  <a:srgbClr val="FFFFFF"/>
                </a:solidFill>
              </a:rPr>
              <a:t>An Updated Surgical and Nursing Approach (CME)</a:t>
            </a:r>
            <a:endParaRPr lang="en-US" sz="1924" dirty="0"/>
          </a:p>
        </p:txBody>
      </p:sp>
      <p:sp>
        <p:nvSpPr>
          <p:cNvPr id="5" name="Text 2"/>
          <p:cNvSpPr/>
          <p:nvPr/>
        </p:nvSpPr>
        <p:spPr>
          <a:xfrm>
            <a:off x="1322598" y="3030373"/>
            <a:ext cx="649880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EEEEEE"/>
                </a:solidFill>
              </a:rPr>
              <a:t>Presented by: Dr. Elalfy</a:t>
            </a:r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EEEEEE"/>
                </a:solidFill>
              </a:rPr>
              <a:t>
</a:t>
            </a:r>
            <a:pPr algn="ctr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EEEEEE"/>
                </a:solidFill>
              </a:rPr>
              <a:t> Colorectal Surgeon | January 2026</a:t>
            </a:r>
            <a:endParaRPr lang="en-US" sz="126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222831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3" y="428625"/>
            <a:ext cx="3571875" cy="4286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2000" y="457200"/>
            <a:ext cx="4114800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100"/>
              </a:lnSpc>
              <a:buNone/>
            </a:pPr>
            <a:r>
              <a:rPr lang="en-US" sz="2436" b="1" dirty="0">
                <a:solidFill>
                  <a:srgbClr val="00C3CC"/>
                </a:solidFill>
              </a:rPr>
              <a:t>Anorectal Anatomy</a:t>
            </a:r>
            <a:endParaRPr lang="en-US" sz="2436" dirty="0"/>
          </a:p>
        </p:txBody>
      </p:sp>
      <p:sp>
        <p:nvSpPr>
          <p:cNvPr id="6" name="Text 2"/>
          <p:cNvSpPr/>
          <p:nvPr/>
        </p:nvSpPr>
        <p:spPr>
          <a:xfrm>
            <a:off x="4572000" y="1257300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C3CC"/>
                </a:solidFill>
              </a:rPr>
              <a:t>Internal Sphincter</a:t>
            </a:r>
            <a:endParaRPr lang="en-US" sz="1193" dirty="0"/>
          </a:p>
        </p:txBody>
      </p:sp>
      <p:sp>
        <p:nvSpPr>
          <p:cNvPr id="7" name="Text 3"/>
          <p:cNvSpPr/>
          <p:nvPr/>
        </p:nvSpPr>
        <p:spPr>
          <a:xfrm>
            <a:off x="4572000" y="1571625"/>
            <a:ext cx="41148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Involuntary smooth muscle, responsible for 70-80% of anal resting tone.</a:t>
            </a:r>
            <a:endParaRPr lang="en-US" sz="942" dirty="0"/>
          </a:p>
        </p:txBody>
      </p:sp>
      <p:sp>
        <p:nvSpPr>
          <p:cNvPr id="8" name="Text 4"/>
          <p:cNvSpPr/>
          <p:nvPr/>
        </p:nvSpPr>
        <p:spPr>
          <a:xfrm>
            <a:off x="4572000" y="2154510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C3CC"/>
                </a:solidFill>
              </a:rPr>
              <a:t>External Sphincter</a:t>
            </a:r>
            <a:endParaRPr lang="en-US" sz="1193" dirty="0"/>
          </a:p>
        </p:txBody>
      </p:sp>
      <p:sp>
        <p:nvSpPr>
          <p:cNvPr id="9" name="Text 5"/>
          <p:cNvSpPr/>
          <p:nvPr/>
        </p:nvSpPr>
        <p:spPr>
          <a:xfrm>
            <a:off x="4572000" y="2468835"/>
            <a:ext cx="4114800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Voluntary striated muscle allowing conscious control of defecation.</a:t>
            </a:r>
            <a:endParaRPr lang="en-US" sz="942" dirty="0"/>
          </a:p>
        </p:txBody>
      </p:sp>
      <p:sp>
        <p:nvSpPr>
          <p:cNvPr id="10" name="Text 6"/>
          <p:cNvSpPr/>
          <p:nvPr/>
        </p:nvSpPr>
        <p:spPr>
          <a:xfrm>
            <a:off x="4572000" y="2846003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C3CC"/>
                </a:solidFill>
              </a:rPr>
              <a:t>Dentate Line</a:t>
            </a:r>
            <a:endParaRPr lang="en-US" sz="1193" dirty="0"/>
          </a:p>
        </p:txBody>
      </p:sp>
      <p:sp>
        <p:nvSpPr>
          <p:cNvPr id="11" name="Text 7"/>
          <p:cNvSpPr/>
          <p:nvPr/>
        </p:nvSpPr>
        <p:spPr>
          <a:xfrm>
            <a:off x="4572000" y="3160328"/>
            <a:ext cx="41148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Embryological junction; above is visceral (insensitive), below is somatic (highly sensitive).</a:t>
            </a:r>
            <a:endParaRPr lang="en-US" sz="942" dirty="0"/>
          </a:p>
        </p:txBody>
      </p:sp>
      <p:sp>
        <p:nvSpPr>
          <p:cNvPr id="12" name="Text 8"/>
          <p:cNvSpPr/>
          <p:nvPr/>
        </p:nvSpPr>
        <p:spPr>
          <a:xfrm>
            <a:off x="4572000" y="3743213"/>
            <a:ext cx="411480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93" b="1" dirty="0">
                <a:solidFill>
                  <a:srgbClr val="00C3CC"/>
                </a:solidFill>
              </a:rPr>
              <a:t>Venous Plexus</a:t>
            </a:r>
            <a:endParaRPr lang="en-US" sz="1193" dirty="0"/>
          </a:p>
        </p:txBody>
      </p:sp>
      <p:sp>
        <p:nvSpPr>
          <p:cNvPr id="13" name="Text 9"/>
          <p:cNvSpPr/>
          <p:nvPr/>
        </p:nvSpPr>
        <p:spPr>
          <a:xfrm>
            <a:off x="4572000" y="4057538"/>
            <a:ext cx="411480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Vascular cushions that aid in closure; the source of hemorrhoids when pathological.</a:t>
            </a:r>
            <a:endParaRPr lang="en-US" sz="94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785813"/>
            <a:ext cx="3571875" cy="35718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0" y="900113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Preserving Continence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029200" y="1500188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Every intervention must balance treating the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disease with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preserving sphincter integrity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.</a:t>
            </a:r>
            <a:endParaRPr lang="en-US" sz="1269" dirty="0"/>
          </a:p>
        </p:txBody>
      </p:sp>
      <p:sp>
        <p:nvSpPr>
          <p:cNvPr id="6" name="Shape 2"/>
          <p:cNvSpPr/>
          <p:nvPr/>
        </p:nvSpPr>
        <p:spPr>
          <a:xfrm>
            <a:off x="5029200" y="2243138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286" y="2350294"/>
            <a:ext cx="125016" cy="1428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29263" y="2314575"/>
            <a:ext cx="267692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Resting Tone: Internal Sphincter (70-80%)</a:t>
            </a:r>
            <a:endParaRPr lang="en-US" sz="1050" dirty="0"/>
          </a:p>
        </p:txBody>
      </p:sp>
      <p:sp>
        <p:nvSpPr>
          <p:cNvPr id="9" name="Shape 4"/>
          <p:cNvSpPr/>
          <p:nvPr/>
        </p:nvSpPr>
        <p:spPr>
          <a:xfrm>
            <a:off x="5029200" y="2743200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356" y="2850356"/>
            <a:ext cx="142875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29263" y="2814638"/>
            <a:ext cx="238975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Voluntary Control: External Sphincter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5029200" y="3243263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356" y="3350419"/>
            <a:ext cx="142875" cy="14287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529263" y="3314700"/>
            <a:ext cx="202812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Anal Sensation: Sampling reflex</a:t>
            </a:r>
            <a:endParaRPr lang="en-US" sz="1050" dirty="0"/>
          </a:p>
        </p:txBody>
      </p:sp>
      <p:sp>
        <p:nvSpPr>
          <p:cNvPr id="15" name="Shape 8"/>
          <p:cNvSpPr/>
          <p:nvPr/>
        </p:nvSpPr>
        <p:spPr>
          <a:xfrm>
            <a:off x="5029200" y="3743325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sp>
        <p:nvSpPr>
          <p:cNvPr id="16" name="Text 9"/>
          <p:cNvSpPr/>
          <p:nvPr/>
        </p:nvSpPr>
        <p:spPr>
          <a:xfrm>
            <a:off x="5529263" y="3814763"/>
            <a:ext cx="189981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Surgical Respect for Anatomy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00050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Hemorrhoids: ASCRS 2024 Grading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385888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Internal hemorrhoids are graded based on the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degree of prolapse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and clinical presentation.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211455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" y="2243138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211455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Grade I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36458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Bleeding without prolapse.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771775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" y="2900363"/>
            <a:ext cx="128588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771775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Grade II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3021806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Prolapse with defecation, reduces spontaneously.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42900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503" y="3557588"/>
            <a:ext cx="150019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42900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Grade III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67903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Prolapse requiring manual reduction.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4086225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214813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4086225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Grade IV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336256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Permanent prolapse, non-reducible manually.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072063" y="785813"/>
            <a:ext cx="3571875" cy="357187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0" y="85725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271463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Medical Management (ASCRS 2024)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257300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Behavioral and medical modifications are the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cornerstone of treatment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for early-grade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hemorrhoids.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2243138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03" y="2371725"/>
            <a:ext cx="150019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2243138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Fiber and Fluid Intake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493169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25-35g fiber/day to reduce bleeding by &gt;50%.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900363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3028950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900363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Toilet Habits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3150394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Avoid straining and prolonged sitting.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557588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72" y="3686175"/>
            <a:ext cx="192881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557588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Stool Softeners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807619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Bulk-forming laxatives for easier evacuation.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4214813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343400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4214813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Topical Treatments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464844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Short-term relief of acute symptoms (&lt; 2 weeks).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072063" y="785813"/>
            <a:ext cx="3571875" cy="357187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0" y="85725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600075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Office Procedures (Grade I-III)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585913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Effective non-surgical options for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early-grade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internal hemorrhoids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performed in the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outpatient setting.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257175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6" y="2700338"/>
            <a:ext cx="214313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257175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Rubber Band Ligation (RBL)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82178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Most common; highest long-term success rates.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3228975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3357563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3228975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Sclerotherapy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3479006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Chemical injection; ideal for high bleeding risk.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88620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" y="4014788"/>
            <a:ext cx="128588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88620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Infrared Coagulation (IRC)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413623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Thermal energy; less painful than RBL.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5072063" y="785813"/>
            <a:ext cx="3571875" cy="357187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0" y="85725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92931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Surgical Hemorrhoidectomy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193006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Reserved for advanced disease or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failure of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office-based treatments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(ASCRS 2024).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192166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" y="2050256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192166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Indications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17170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Symptomatic Grade III-IV or recurrent thrombosis.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57889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2707481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57889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Preferred Technique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282892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Closed Hemorrhoidectomy (less pain, faster healing).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23611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19" y="3364706"/>
            <a:ext cx="128588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23611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Advanced Energy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48615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Ultrasonic or bipolar devices reduce operative time.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389334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072" y="4021931"/>
            <a:ext cx="192881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389334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Artery Ligation (DGHAL)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14337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Effective alternative with less post-op pain.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250656" y="964406"/>
            <a:ext cx="3214688" cy="3214688"/>
          </a:xfrm>
          <a:prstGeom prst="rect">
            <a:avLst/>
          </a:prstGeom>
          <a:solidFill>
            <a:srgbClr val="222831"/>
          </a:solidFill>
          <a:ln/>
        </p:spPr>
      </p:sp>
      <p:sp>
        <p:nvSpPr>
          <p:cNvPr id="22" name="Text 15"/>
          <p:cNvSpPr/>
          <p:nvPr/>
        </p:nvSpPr>
        <p:spPr>
          <a:xfrm>
            <a:off x="6148787" y="1610246"/>
            <a:ext cx="1418397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00C3CC"/>
                </a:solidFill>
              </a:rPr>
              <a:t>Gold Standard</a:t>
            </a:r>
            <a:endParaRPr lang="en-US" sz="1397" dirty="0"/>
          </a:p>
        </p:txBody>
      </p:sp>
      <p:sp>
        <p:nvSpPr>
          <p:cNvPr id="23" name="Text 16"/>
          <p:cNvSpPr/>
          <p:nvPr/>
        </p:nvSpPr>
        <p:spPr>
          <a:xfrm>
            <a:off x="5536406" y="2053158"/>
            <a:ext cx="2643188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Closed Hemorrhoidectomy remains the benchmark for long-term success in treating advanced hemorrhoidal disease while minimizing complications.</a:t>
            </a:r>
            <a:endParaRPr lang="en-US" sz="942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266" y="3104629"/>
            <a:ext cx="321469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92931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Post-Operative Care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193006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Effective management of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pain and early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complications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is vital for patient recovery.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192166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2" y="2050256"/>
            <a:ext cx="192881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192166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Multimodal Analgesia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17170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NSAIDs, Acetaminophen, and limited opioids.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57889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2707481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57889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Sitz Baths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282892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Warm water for comfort and hygiene.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23611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6" y="3364706"/>
            <a:ext cx="214313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23611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Urinary Retention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48615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Monitor voiding; limit perioperative fluids.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389334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021931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389334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Fiber and Fluids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14337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Essential to prevent constipation and straining.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250656" y="964406"/>
            <a:ext cx="3214688" cy="3214688"/>
          </a:xfrm>
          <a:prstGeom prst="rect">
            <a:avLst/>
          </a:prstGeom>
          <a:solidFill>
            <a:srgbClr val="222831"/>
          </a:solidFill>
          <a:ln/>
        </p:spPr>
      </p:sp>
      <p:sp>
        <p:nvSpPr>
          <p:cNvPr id="22" name="Text 15"/>
          <p:cNvSpPr/>
          <p:nvPr/>
        </p:nvSpPr>
        <p:spPr>
          <a:xfrm>
            <a:off x="6093591" y="1610246"/>
            <a:ext cx="1528818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00C3CC"/>
                </a:solidFill>
              </a:rPr>
              <a:t>Recovery Focus</a:t>
            </a:r>
            <a:endParaRPr lang="en-US" sz="1397" dirty="0"/>
          </a:p>
        </p:txBody>
      </p:sp>
      <p:sp>
        <p:nvSpPr>
          <p:cNvPr id="23" name="Text 16"/>
          <p:cNvSpPr/>
          <p:nvPr/>
        </p:nvSpPr>
        <p:spPr>
          <a:xfrm>
            <a:off x="5536406" y="2053158"/>
            <a:ext cx="2643188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Patient education on diet and hygiene is the most important factor in preventing recurrence and ensuring long-term surgical success.</a:t>
            </a:r>
            <a:endParaRPr lang="en-US" sz="942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0477" y="3104629"/>
            <a:ext cx="375047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785813"/>
            <a:ext cx="3571875" cy="35718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0" y="771525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Anal Fissure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029200" y="1371600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A linear tear in the distal anoderm, typically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causing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severe pain during and after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defecation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.</a:t>
            </a:r>
            <a:endParaRPr lang="en-US" sz="1269" dirty="0"/>
          </a:p>
        </p:txBody>
      </p:sp>
      <p:sp>
        <p:nvSpPr>
          <p:cNvPr id="6" name="Shape 2"/>
          <p:cNvSpPr/>
          <p:nvPr/>
        </p:nvSpPr>
        <p:spPr>
          <a:xfrm>
            <a:off x="5029200" y="2371725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356" y="2478881"/>
            <a:ext cx="142875" cy="1428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29263" y="2443163"/>
            <a:ext cx="258561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Acute: Sharp edges, &lt; 6 weeks duration.</a:t>
            </a:r>
            <a:endParaRPr lang="en-US" sz="1050" dirty="0"/>
          </a:p>
        </p:txBody>
      </p:sp>
      <p:sp>
        <p:nvSpPr>
          <p:cNvPr id="9" name="Shape 4"/>
          <p:cNvSpPr/>
          <p:nvPr/>
        </p:nvSpPr>
        <p:spPr>
          <a:xfrm>
            <a:off x="5029200" y="2871788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356" y="2978944"/>
            <a:ext cx="142875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29263" y="2943225"/>
            <a:ext cx="306081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Chronic: Sentinel pile, exposed sphincter fibers.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5029200" y="3371850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356" y="3479006"/>
            <a:ext cx="142875" cy="14287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529263" y="3443288"/>
            <a:ext cx="306952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Pathophysiology: Internal sphincter hypertonia.</a:t>
            </a:r>
            <a:endParaRPr lang="en-US" sz="1050" dirty="0"/>
          </a:p>
        </p:txBody>
      </p:sp>
      <p:sp>
        <p:nvSpPr>
          <p:cNvPr id="15" name="Shape 8"/>
          <p:cNvSpPr/>
          <p:nvPr/>
        </p:nvSpPr>
        <p:spPr>
          <a:xfrm>
            <a:off x="5029200" y="3871913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216" y="3979069"/>
            <a:ext cx="107156" cy="1428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529263" y="3943350"/>
            <a:ext cx="278564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Clinical: Bright red bleeding on toilet paper.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00050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Medical Management (ASCRS 2023)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385888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The primary goal is to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relax the internal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sphincter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and improve local blood flow.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211455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" y="2243138"/>
            <a:ext cx="171450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211455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Conservative Measures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36458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Fiber, fluids, and Sitz baths (Grade 1B).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771775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2900363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771775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Topical CCBs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3021806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Diltiazem 2%; fewer side effects than nitrates.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429000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788" y="3557588"/>
            <a:ext cx="171450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429000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Topical Nitrates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67903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Effective but limited by headaches (20-30%).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4086225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214813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4086225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Botulinum Toxin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336256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Injection into the sphincter; high healing rates.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250656" y="964406"/>
            <a:ext cx="3214688" cy="3214688"/>
          </a:xfrm>
          <a:prstGeom prst="rect">
            <a:avLst/>
          </a:prstGeom>
          <a:solidFill>
            <a:srgbClr val="222831"/>
          </a:solidFill>
          <a:ln/>
        </p:spPr>
      </p:sp>
      <p:sp>
        <p:nvSpPr>
          <p:cNvPr id="22" name="Text 15"/>
          <p:cNvSpPr/>
          <p:nvPr/>
        </p:nvSpPr>
        <p:spPr>
          <a:xfrm>
            <a:off x="5959283" y="1713105"/>
            <a:ext cx="1797434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00C3CC"/>
                </a:solidFill>
              </a:rPr>
              <a:t>First-Line Therapy</a:t>
            </a:r>
            <a:endParaRPr lang="en-US" sz="1397" dirty="0"/>
          </a:p>
        </p:txBody>
      </p:sp>
      <p:sp>
        <p:nvSpPr>
          <p:cNvPr id="23" name="Text 16"/>
          <p:cNvSpPr/>
          <p:nvPr/>
        </p:nvSpPr>
        <p:spPr>
          <a:xfrm>
            <a:off x="5536406" y="2156017"/>
            <a:ext cx="2643188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Medical therapy should be attempted for at least 6-8 weeks before considering surgical options for chronic anal fissures.</a:t>
            </a:r>
            <a:endParaRPr lang="en-US" sz="942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898" y="3001770"/>
            <a:ext cx="482203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3" y="785813"/>
            <a:ext cx="3571875" cy="35718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0" y="707231"/>
            <a:ext cx="36576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Surgical Options (ASCRS 2023)</a:t>
            </a:r>
            <a:endParaRPr lang="en-US" sz="1808" dirty="0"/>
          </a:p>
        </p:txBody>
      </p:sp>
      <p:sp>
        <p:nvSpPr>
          <p:cNvPr id="5" name="Text 1"/>
          <p:cNvSpPr/>
          <p:nvPr/>
        </p:nvSpPr>
        <p:spPr>
          <a:xfrm>
            <a:off x="5029200" y="1693069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Surgery is indicated for chronic fissures that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fail to respond to medical therapy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.</a:t>
            </a:r>
            <a:endParaRPr lang="en-US" sz="1269" dirty="0"/>
          </a:p>
        </p:txBody>
      </p:sp>
      <p:sp>
        <p:nvSpPr>
          <p:cNvPr id="6" name="Shape 2"/>
          <p:cNvSpPr/>
          <p:nvPr/>
        </p:nvSpPr>
        <p:spPr>
          <a:xfrm>
            <a:off x="5029200" y="2436019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427" y="2543175"/>
            <a:ext cx="160734" cy="1428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29263" y="2507456"/>
            <a:ext cx="242759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LIS: Gold standard for chronic fissure.</a:t>
            </a:r>
            <a:endParaRPr lang="en-US" sz="1050" dirty="0"/>
          </a:p>
        </p:txBody>
      </p:sp>
      <p:sp>
        <p:nvSpPr>
          <p:cNvPr id="9" name="Shape 4"/>
          <p:cNvSpPr/>
          <p:nvPr/>
        </p:nvSpPr>
        <p:spPr>
          <a:xfrm>
            <a:off x="5029200" y="2936081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216" y="3043238"/>
            <a:ext cx="107156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529263" y="3007519"/>
            <a:ext cx="280249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Healing rates: &gt;90% success in most series.</a:t>
            </a:r>
            <a:endParaRPr lang="en-US" sz="1050" dirty="0"/>
          </a:p>
        </p:txBody>
      </p:sp>
      <p:sp>
        <p:nvSpPr>
          <p:cNvPr id="12" name="Shape 6"/>
          <p:cNvSpPr/>
          <p:nvPr/>
        </p:nvSpPr>
        <p:spPr>
          <a:xfrm>
            <a:off x="5029200" y="3436144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356" y="3543300"/>
            <a:ext cx="142875" cy="14287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529263" y="3507581"/>
            <a:ext cx="269034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Risk: Minor incontinence (flatus/seepage).</a:t>
            </a:r>
            <a:endParaRPr lang="en-US" sz="1050" dirty="0"/>
          </a:p>
        </p:txBody>
      </p:sp>
      <p:sp>
        <p:nvSpPr>
          <p:cNvPr id="15" name="Shape 8"/>
          <p:cNvSpPr/>
          <p:nvPr/>
        </p:nvSpPr>
        <p:spPr>
          <a:xfrm>
            <a:off x="5029200" y="3936206"/>
            <a:ext cx="357188" cy="357188"/>
          </a:xfrm>
          <a:prstGeom prst="ellipse">
            <a:avLst/>
          </a:prstGeom>
          <a:solidFill>
            <a:srgbClr val="00C3CC"/>
          </a:solidFill>
          <a:ln/>
        </p:spPr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6356" y="4043363"/>
            <a:ext cx="142875" cy="142875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5529263" y="4007644"/>
            <a:ext cx="2517195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50" dirty="0">
                <a:solidFill>
                  <a:srgbClr val="FFFFFF"/>
                </a:solidFill>
              </a:rPr>
              <a:t>Flaps: Alternative for high-risk patients.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303609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Abscess and Fistula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903684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Two stages of the same disease process: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acute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infection vs. chronic tract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1632347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03" y="1760934"/>
            <a:ext cx="150019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1632347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Perianal Abscess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1882378"/>
            <a:ext cx="30861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Acute phase; requires immediate incision and drainage.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482453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2611041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482453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Fistula-in-Ano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2732484"/>
            <a:ext cx="30861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Chronic phase; abnormal communication between canal and skin.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33255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6" y="3461147"/>
            <a:ext cx="214313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33255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The Connection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582591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30-70% of abscesses will develop a chronic fistula.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398978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118372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398978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Surgical Urgency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239816"/>
            <a:ext cx="308610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Drainage should not be delayed for antibiotics or imaging.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250656" y="964406"/>
            <a:ext cx="3214688" cy="3214688"/>
          </a:xfrm>
          <a:prstGeom prst="rect">
            <a:avLst/>
          </a:prstGeom>
          <a:solidFill>
            <a:srgbClr val="222831"/>
          </a:solidFill>
          <a:ln/>
        </p:spPr>
      </p:sp>
      <p:sp>
        <p:nvSpPr>
          <p:cNvPr id="22" name="Text 15"/>
          <p:cNvSpPr/>
          <p:nvPr/>
        </p:nvSpPr>
        <p:spPr>
          <a:xfrm>
            <a:off x="6247405" y="1610246"/>
            <a:ext cx="1221163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00C3CC"/>
                </a:solidFill>
              </a:rPr>
              <a:t>Clinical Rule</a:t>
            </a:r>
            <a:endParaRPr lang="en-US" sz="1397" dirty="0"/>
          </a:p>
        </p:txBody>
      </p:sp>
      <p:sp>
        <p:nvSpPr>
          <p:cNvPr id="23" name="Text 16"/>
          <p:cNvSpPr/>
          <p:nvPr/>
        </p:nvSpPr>
        <p:spPr>
          <a:xfrm>
            <a:off x="5536406" y="2053158"/>
            <a:ext cx="2643188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"Where there is pus, let it out." Immediate drainage is the definitive treatment for perianal abscess to prevent necrotizing fasciitis.</a:t>
            </a:r>
            <a:endParaRPr lang="en-US" sz="942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6898" y="3104629"/>
            <a:ext cx="482203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592931"/>
            <a:ext cx="36576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1808" b="1" dirty="0">
                <a:solidFill>
                  <a:srgbClr val="00C3CC"/>
                </a:solidFill>
              </a:rPr>
              <a:t>Fistula Management</a:t>
            </a:r>
            <a:endParaRPr lang="en-US" sz="1808" dirty="0"/>
          </a:p>
        </p:txBody>
      </p:sp>
      <p:sp>
        <p:nvSpPr>
          <p:cNvPr id="4" name="Text 1"/>
          <p:cNvSpPr/>
          <p:nvPr/>
        </p:nvSpPr>
        <p:spPr>
          <a:xfrm>
            <a:off x="457200" y="1193006"/>
            <a:ext cx="36576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The surgical goal is to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00C3CC"/>
                </a:solidFill>
              </a:rPr>
              <a:t>eradicate the tract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 while </a:t>
            </a:r>
            <a:pPr algn="l" indent="0" marL="0">
              <a:lnSpc>
                <a:spcPts val="2000"/>
              </a:lnSpc>
              <a:buNone/>
            </a:pPr>
            <a:r>
              <a:rPr lang="en-US" sz="1269" dirty="0">
                <a:solidFill>
                  <a:srgbClr val="FFFFFF"/>
                </a:solidFill>
              </a:rPr>
              <a:t>preserving total fecal continence.</a:t>
            </a:r>
            <a:endParaRPr lang="en-US" sz="1269" dirty="0"/>
          </a:p>
        </p:txBody>
      </p:sp>
      <p:sp>
        <p:nvSpPr>
          <p:cNvPr id="5" name="Shape 2"/>
          <p:cNvSpPr/>
          <p:nvPr/>
        </p:nvSpPr>
        <p:spPr>
          <a:xfrm>
            <a:off x="457200" y="192166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72" y="2050256"/>
            <a:ext cx="192881" cy="1714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28700" y="192166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Parks' Classification</a:t>
            </a:r>
            <a:endParaRPr lang="en-US" sz="987" dirty="0"/>
          </a:p>
        </p:txBody>
      </p:sp>
      <p:sp>
        <p:nvSpPr>
          <p:cNvPr id="8" name="Text 4"/>
          <p:cNvSpPr/>
          <p:nvPr/>
        </p:nvSpPr>
        <p:spPr>
          <a:xfrm>
            <a:off x="1028700" y="217170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Intersphincteric, Transsphincteric, Suprasphincteric.</a:t>
            </a:r>
            <a:endParaRPr lang="en-US" sz="942" dirty="0"/>
          </a:p>
        </p:txBody>
      </p:sp>
      <p:sp>
        <p:nvSpPr>
          <p:cNvPr id="9" name="Shape 5"/>
          <p:cNvSpPr/>
          <p:nvPr/>
        </p:nvSpPr>
        <p:spPr>
          <a:xfrm>
            <a:off x="457200" y="257889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" y="2707481"/>
            <a:ext cx="171450" cy="1714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28700" y="257889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Goodsall's Law</a:t>
            </a:r>
            <a:endParaRPr lang="en-US" sz="987" dirty="0"/>
          </a:p>
        </p:txBody>
      </p:sp>
      <p:sp>
        <p:nvSpPr>
          <p:cNvPr id="12" name="Text 7"/>
          <p:cNvSpPr/>
          <p:nvPr/>
        </p:nvSpPr>
        <p:spPr>
          <a:xfrm>
            <a:off x="1028700" y="282892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Predicts the path of the fistula tract.</a:t>
            </a:r>
            <a:endParaRPr lang="en-US" sz="942" dirty="0"/>
          </a:p>
        </p:txBody>
      </p:sp>
      <p:sp>
        <p:nvSpPr>
          <p:cNvPr id="13" name="Shape 8"/>
          <p:cNvSpPr/>
          <p:nvPr/>
        </p:nvSpPr>
        <p:spPr>
          <a:xfrm>
            <a:off x="457200" y="3236119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72" y="3364706"/>
            <a:ext cx="192881" cy="17145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28700" y="3236119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Seton Placement</a:t>
            </a:r>
            <a:endParaRPr lang="en-US" sz="987" dirty="0"/>
          </a:p>
        </p:txBody>
      </p:sp>
      <p:sp>
        <p:nvSpPr>
          <p:cNvPr id="16" name="Text 10"/>
          <p:cNvSpPr/>
          <p:nvPr/>
        </p:nvSpPr>
        <p:spPr>
          <a:xfrm>
            <a:off x="1028700" y="3486150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Drains infection and prevents recurrent abscess.</a:t>
            </a:r>
            <a:endParaRPr lang="en-US" sz="942" dirty="0"/>
          </a:p>
        </p:txBody>
      </p:sp>
      <p:sp>
        <p:nvSpPr>
          <p:cNvPr id="17" name="Shape 11"/>
          <p:cNvSpPr/>
          <p:nvPr/>
        </p:nvSpPr>
        <p:spPr>
          <a:xfrm>
            <a:off x="457200" y="3893344"/>
            <a:ext cx="428625" cy="428625"/>
          </a:xfrm>
          <a:prstGeom prst="ellipse">
            <a:avLst/>
          </a:prstGeom>
          <a:solidFill>
            <a:srgbClr val="00C3CC">
              <a:alpha val="10000"/>
            </a:srgbClr>
          </a:solidFill>
          <a:ln w="9144">
            <a:solidFill>
              <a:srgbClr val="00C3CC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8" y="4021931"/>
            <a:ext cx="171450" cy="17145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8700" y="3893344"/>
            <a:ext cx="3086100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Sphincter Preservation</a:t>
            </a:r>
            <a:endParaRPr lang="en-US" sz="987" dirty="0"/>
          </a:p>
        </p:txBody>
      </p:sp>
      <p:sp>
        <p:nvSpPr>
          <p:cNvPr id="20" name="Text 13"/>
          <p:cNvSpPr/>
          <p:nvPr/>
        </p:nvSpPr>
        <p:spPr>
          <a:xfrm>
            <a:off x="1028700" y="4143375"/>
            <a:ext cx="308610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942" dirty="0">
                <a:solidFill>
                  <a:srgbClr val="FFFFFF"/>
                </a:solidFill>
              </a:rPr>
              <a:t>LIFT, Flaps, or Laser for complex fistulas.</a:t>
            </a:r>
            <a:endParaRPr lang="en-US" sz="942" dirty="0"/>
          </a:p>
        </p:txBody>
      </p:sp>
      <p:sp>
        <p:nvSpPr>
          <p:cNvPr id="21" name="Shape 14"/>
          <p:cNvSpPr/>
          <p:nvPr/>
        </p:nvSpPr>
        <p:spPr>
          <a:xfrm>
            <a:off x="5250656" y="964406"/>
            <a:ext cx="3214688" cy="3214688"/>
          </a:xfrm>
          <a:prstGeom prst="rect">
            <a:avLst/>
          </a:prstGeom>
          <a:solidFill>
            <a:srgbClr val="222831"/>
          </a:solidFill>
          <a:ln/>
        </p:spPr>
      </p:sp>
      <p:sp>
        <p:nvSpPr>
          <p:cNvPr id="22" name="Text 15"/>
          <p:cNvSpPr/>
          <p:nvPr/>
        </p:nvSpPr>
        <p:spPr>
          <a:xfrm>
            <a:off x="6053798" y="1610246"/>
            <a:ext cx="1608404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397" b="1" dirty="0">
                <a:solidFill>
                  <a:srgbClr val="00C3CC"/>
                </a:solidFill>
              </a:rPr>
              <a:t>Surgical Priority</a:t>
            </a:r>
            <a:endParaRPr lang="en-US" sz="1397" dirty="0"/>
          </a:p>
        </p:txBody>
      </p:sp>
      <p:sp>
        <p:nvSpPr>
          <p:cNvPr id="23" name="Text 16"/>
          <p:cNvSpPr/>
          <p:nvPr/>
        </p:nvSpPr>
        <p:spPr>
          <a:xfrm>
            <a:off x="5536406" y="2053158"/>
            <a:ext cx="2643188" cy="822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EEEEEE"/>
                </a:solidFill>
              </a:rPr>
              <a:t>Complex fistulas involving significant sphincter muscle must be managed with sphincter-sparing techniques to avoid permanent incontinence.</a:t>
            </a:r>
            <a:endParaRPr lang="en-US" sz="942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109" y="3104629"/>
            <a:ext cx="535781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905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Red Flags: When to Escalate the Case?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857250" y="1216642"/>
            <a:ext cx="7143750" cy="14154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57250" y="1216642"/>
            <a:ext cx="57150" cy="1415467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6" name="Text 3"/>
          <p:cNvSpPr/>
          <p:nvPr/>
        </p:nvSpPr>
        <p:spPr>
          <a:xfrm>
            <a:off x="1071563" y="1530967"/>
            <a:ext cx="67151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E53E3E"/>
                </a:solidFill>
              </a:rPr>
              <a:t>Suspicion of Malignancy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1071563" y="187208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1250156" y="1886369"/>
            <a:ext cx="147286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Unexplained weight loss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4572000" y="187208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4750594" y="1886369"/>
            <a:ext cx="202835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Persistent change in bowel habits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1071563" y="2149236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1250156" y="2163524"/>
            <a:ext cx="133758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Palpable mass on DRE</a:t>
            </a:r>
            <a:endParaRPr lang="en-US" sz="942" dirty="0"/>
          </a:p>
        </p:txBody>
      </p:sp>
      <p:sp>
        <p:nvSpPr>
          <p:cNvPr id="13" name="Text 10"/>
          <p:cNvSpPr/>
          <p:nvPr/>
        </p:nvSpPr>
        <p:spPr>
          <a:xfrm>
            <a:off x="4572000" y="2149236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14" name="Text 11"/>
          <p:cNvSpPr/>
          <p:nvPr/>
        </p:nvSpPr>
        <p:spPr>
          <a:xfrm>
            <a:off x="4750594" y="2163524"/>
            <a:ext cx="137115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Iron deficiency anemia</a:t>
            </a:r>
            <a:endParaRPr lang="en-US" sz="942" dirty="0"/>
          </a:p>
        </p:txBody>
      </p:sp>
      <p:sp>
        <p:nvSpPr>
          <p:cNvPr id="15" name="Text 12"/>
          <p:cNvSpPr/>
          <p:nvPr/>
        </p:nvSpPr>
        <p:spPr>
          <a:xfrm>
            <a:off x="1071563" y="242639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16" name="Text 13"/>
          <p:cNvSpPr/>
          <p:nvPr/>
        </p:nvSpPr>
        <p:spPr>
          <a:xfrm>
            <a:off x="1250156" y="2440679"/>
            <a:ext cx="1541906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Family history of CRC/IBD</a:t>
            </a:r>
            <a:endParaRPr lang="en-US" sz="942" dirty="0"/>
          </a:p>
        </p:txBody>
      </p:sp>
      <p:sp>
        <p:nvSpPr>
          <p:cNvPr id="17" name="Text 14"/>
          <p:cNvSpPr/>
          <p:nvPr/>
        </p:nvSpPr>
        <p:spPr>
          <a:xfrm>
            <a:off x="4572000" y="242639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4750594" y="2440679"/>
            <a:ext cx="214627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Symptoms in patients &gt; 45-50 years</a:t>
            </a:r>
            <a:endParaRPr lang="en-US" sz="942" dirty="0"/>
          </a:p>
        </p:txBody>
      </p:sp>
      <p:sp>
        <p:nvSpPr>
          <p:cNvPr id="19" name="Shape 16"/>
          <p:cNvSpPr/>
          <p:nvPr/>
        </p:nvSpPr>
        <p:spPr>
          <a:xfrm>
            <a:off x="857250" y="2846422"/>
            <a:ext cx="7143750" cy="141546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7"/>
          <p:cNvSpPr/>
          <p:nvPr/>
        </p:nvSpPr>
        <p:spPr>
          <a:xfrm>
            <a:off x="857250" y="2846422"/>
            <a:ext cx="57150" cy="1415467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21" name="Text 18"/>
          <p:cNvSpPr/>
          <p:nvPr/>
        </p:nvSpPr>
        <p:spPr>
          <a:xfrm>
            <a:off x="1071563" y="3160747"/>
            <a:ext cx="671512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spc="1" kern="0" dirty="0">
                <a:solidFill>
                  <a:srgbClr val="E53E3E"/>
                </a:solidFill>
              </a:rPr>
              <a:t>Acute Surgical Emergencies</a:t>
            </a:r>
            <a:endParaRPr lang="en-US" sz="1193" dirty="0"/>
          </a:p>
        </p:txBody>
      </p:sp>
      <p:sp>
        <p:nvSpPr>
          <p:cNvPr id="22" name="Text 19"/>
          <p:cNvSpPr/>
          <p:nvPr/>
        </p:nvSpPr>
        <p:spPr>
          <a:xfrm>
            <a:off x="1071563" y="350186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23" name="Text 20"/>
          <p:cNvSpPr/>
          <p:nvPr/>
        </p:nvSpPr>
        <p:spPr>
          <a:xfrm>
            <a:off x="1250156" y="3516148"/>
            <a:ext cx="1611223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Fever and systemic toxicity</a:t>
            </a:r>
            <a:endParaRPr lang="en-US" sz="942" dirty="0"/>
          </a:p>
        </p:txBody>
      </p:sp>
      <p:sp>
        <p:nvSpPr>
          <p:cNvPr id="24" name="Text 21"/>
          <p:cNvSpPr/>
          <p:nvPr/>
        </p:nvSpPr>
        <p:spPr>
          <a:xfrm>
            <a:off x="4572000" y="350186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25" name="Text 22"/>
          <p:cNvSpPr/>
          <p:nvPr/>
        </p:nvSpPr>
        <p:spPr>
          <a:xfrm>
            <a:off x="4750594" y="3516148"/>
            <a:ext cx="1603381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Rapidly spreading cellulitis</a:t>
            </a:r>
            <a:endParaRPr lang="en-US" sz="942" dirty="0"/>
          </a:p>
        </p:txBody>
      </p:sp>
      <p:sp>
        <p:nvSpPr>
          <p:cNvPr id="26" name="Text 23"/>
          <p:cNvSpPr/>
          <p:nvPr/>
        </p:nvSpPr>
        <p:spPr>
          <a:xfrm>
            <a:off x="1071563" y="3779016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27" name="Text 24"/>
          <p:cNvSpPr/>
          <p:nvPr/>
        </p:nvSpPr>
        <p:spPr>
          <a:xfrm>
            <a:off x="1250156" y="3793303"/>
            <a:ext cx="2085194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Inability to void (Urinary retention)</a:t>
            </a:r>
            <a:endParaRPr lang="en-US" sz="942" dirty="0"/>
          </a:p>
        </p:txBody>
      </p:sp>
      <p:sp>
        <p:nvSpPr>
          <p:cNvPr id="28" name="Text 25"/>
          <p:cNvSpPr/>
          <p:nvPr/>
        </p:nvSpPr>
        <p:spPr>
          <a:xfrm>
            <a:off x="4572000" y="3779016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29" name="Text 26"/>
          <p:cNvSpPr/>
          <p:nvPr/>
        </p:nvSpPr>
        <p:spPr>
          <a:xfrm>
            <a:off x="4750594" y="3793303"/>
            <a:ext cx="1413458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Severe, intractable pain</a:t>
            </a:r>
            <a:endParaRPr lang="en-US" sz="942" dirty="0"/>
          </a:p>
        </p:txBody>
      </p:sp>
      <p:sp>
        <p:nvSpPr>
          <p:cNvPr id="30" name="Text 27"/>
          <p:cNvSpPr/>
          <p:nvPr/>
        </p:nvSpPr>
        <p:spPr>
          <a:xfrm>
            <a:off x="1071563" y="405617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31" name="Text 28"/>
          <p:cNvSpPr/>
          <p:nvPr/>
        </p:nvSpPr>
        <p:spPr>
          <a:xfrm>
            <a:off x="1250156" y="4070459"/>
            <a:ext cx="23542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Immunocompromised status (HIV, DM)</a:t>
            </a:r>
            <a:endParaRPr lang="en-US" sz="942" dirty="0"/>
          </a:p>
        </p:txBody>
      </p:sp>
      <p:sp>
        <p:nvSpPr>
          <p:cNvPr id="32" name="Text 29"/>
          <p:cNvSpPr/>
          <p:nvPr/>
        </p:nvSpPr>
        <p:spPr>
          <a:xfrm>
            <a:off x="4572000" y="4056171"/>
            <a:ext cx="3730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E53E3E"/>
                </a:solidFill>
              </a:rPr>
              <a:t>!</a:t>
            </a:r>
            <a:endParaRPr lang="en-US" sz="885" dirty="0"/>
          </a:p>
        </p:txBody>
      </p:sp>
      <p:sp>
        <p:nvSpPr>
          <p:cNvPr id="33" name="Text 30"/>
          <p:cNvSpPr/>
          <p:nvPr/>
        </p:nvSpPr>
        <p:spPr>
          <a:xfrm>
            <a:off x="4750594" y="4070459"/>
            <a:ext cx="141449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Massive rectal bleeding</a:t>
            </a:r>
            <a:endParaRPr lang="en-US" sz="942" dirty="0"/>
          </a:p>
        </p:txBody>
      </p:sp>
      <p:sp>
        <p:nvSpPr>
          <p:cNvPr id="34" name="Shape 31"/>
          <p:cNvSpPr/>
          <p:nvPr/>
        </p:nvSpPr>
        <p:spPr>
          <a:xfrm>
            <a:off x="857250" y="4476201"/>
            <a:ext cx="7143750" cy="714375"/>
          </a:xfrm>
          <a:prstGeom prst="rect">
            <a:avLst/>
          </a:prstGeom>
          <a:solidFill>
            <a:srgbClr val="1A202C"/>
          </a:solidFill>
          <a:ln/>
        </p:spPr>
      </p:sp>
      <p:sp>
        <p:nvSpPr>
          <p:cNvPr id="35" name="Text 32"/>
          <p:cNvSpPr/>
          <p:nvPr/>
        </p:nvSpPr>
        <p:spPr>
          <a:xfrm>
            <a:off x="857250" y="4476201"/>
            <a:ext cx="7143750" cy="714375"/>
          </a:xfrm>
          <a:prstGeom prst="rect">
            <a:avLst/>
          </a:prstGeom>
          <a:noFill/>
          <a:ln/>
        </p:spPr>
        <p:txBody>
          <a:bodyPr wrap="square" lIns="255143" tIns="170053" rIns="255143" bIns="0" rtlCol="0" anchor="ctr">
            <a:spAutoFit/>
          </a:bodyPr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987" b="1" dirty="0">
                <a:solidFill>
                  <a:srgbClr val="FFFFFF"/>
                </a:solidFill>
              </a:rPr>
              <a:t>Clinical Vigilance: Never assume rectal bleeding is "just hemorrhoids" without a complete evaluation, especially in older patients.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The Importance of Accurate Examination and Avoiding Common Errors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1216642"/>
            <a:ext cx="3857625" cy="33421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1216642"/>
            <a:ext cx="3857625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Text 3"/>
          <p:cNvSpPr/>
          <p:nvPr/>
        </p:nvSpPr>
        <p:spPr>
          <a:xfrm>
            <a:off x="785813" y="1602405"/>
            <a:ext cx="34290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B6CB0"/>
                </a:solidFill>
              </a:rPr>
              <a:t>Systematic Examination Steps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785813" y="2014956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1. Systematic Inspection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785813" y="2304278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Visual assessment of the perianal skin for redness, swelling, external hemorrhoids, skin tags, or visible fissures.</a:t>
            </a:r>
            <a:endParaRPr lang="en-US" sz="834" dirty="0"/>
          </a:p>
        </p:txBody>
      </p:sp>
      <p:sp>
        <p:nvSpPr>
          <p:cNvPr id="9" name="Text 6"/>
          <p:cNvSpPr/>
          <p:nvPr/>
        </p:nvSpPr>
        <p:spPr>
          <a:xfrm>
            <a:off x="785813" y="2848598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2. Digital Rectal Exam (DRE)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785813" y="3137920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Assessment of sphincter tone, presence of masses, tenderness, and checking for blood on the glove.</a:t>
            </a:r>
            <a:endParaRPr lang="en-US" sz="834" dirty="0"/>
          </a:p>
        </p:txBody>
      </p:sp>
      <p:sp>
        <p:nvSpPr>
          <p:cNvPr id="11" name="Text 8"/>
          <p:cNvSpPr/>
          <p:nvPr/>
        </p:nvSpPr>
        <p:spPr>
          <a:xfrm>
            <a:off x="785813" y="3682240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3. Anoscopy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785813" y="3971562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Essential for evaluating internal hemorrhoids, the dentate line, and internal openings of fistulas.</a:t>
            </a:r>
            <a:endParaRPr lang="en-US" sz="834" dirty="0"/>
          </a:p>
        </p:txBody>
      </p:sp>
      <p:sp>
        <p:nvSpPr>
          <p:cNvPr id="13" name="Shape 10"/>
          <p:cNvSpPr/>
          <p:nvPr/>
        </p:nvSpPr>
        <p:spPr>
          <a:xfrm>
            <a:off x="4714875" y="1216642"/>
            <a:ext cx="3857625" cy="334210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1"/>
          <p:cNvSpPr/>
          <p:nvPr/>
        </p:nvSpPr>
        <p:spPr>
          <a:xfrm>
            <a:off x="4714875" y="1216642"/>
            <a:ext cx="3857625" cy="42863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15" name="Text 12"/>
          <p:cNvSpPr/>
          <p:nvPr/>
        </p:nvSpPr>
        <p:spPr>
          <a:xfrm>
            <a:off x="4929188" y="1602405"/>
            <a:ext cx="342900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53E3E"/>
                </a:solidFill>
              </a:rPr>
              <a:t>Common Diagnostic Pitfalls</a:t>
            </a:r>
            <a:endParaRPr lang="en-US" sz="1193" dirty="0"/>
          </a:p>
        </p:txBody>
      </p:sp>
      <p:sp>
        <p:nvSpPr>
          <p:cNvPr id="16" name="Text 13"/>
          <p:cNvSpPr/>
          <p:nvPr/>
        </p:nvSpPr>
        <p:spPr>
          <a:xfrm>
            <a:off x="4929188" y="2014956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The "Hemorrhoid Assumption"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4929188" y="2304278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E53E3E"/>
                </a:solidFill>
              </a:rPr>
              <a:t>Error: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 Assuming all rectal bleeding is due to hemorrhoids 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without ruling out malignancy or IBD.</a:t>
            </a:r>
            <a:endParaRPr lang="en-US" sz="784" dirty="0"/>
          </a:p>
        </p:txBody>
      </p:sp>
      <p:sp>
        <p:nvSpPr>
          <p:cNvPr id="18" name="Text 15"/>
          <p:cNvSpPr/>
          <p:nvPr/>
        </p:nvSpPr>
        <p:spPr>
          <a:xfrm>
            <a:off x="4929188" y="2848598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Incomplete Exam due to Pain</a:t>
            </a:r>
            <a:endParaRPr lang="en-US" sz="885" dirty="0"/>
          </a:p>
        </p:txBody>
      </p:sp>
      <p:sp>
        <p:nvSpPr>
          <p:cNvPr id="19" name="Text 16"/>
          <p:cNvSpPr/>
          <p:nvPr/>
        </p:nvSpPr>
        <p:spPr>
          <a:xfrm>
            <a:off x="4929188" y="3137920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E53E3E"/>
                </a:solidFill>
              </a:rPr>
              <a:t>Error: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 Skipping DRE or anoscopy in a pained patient. If too 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painful, consider examination under anesthesia (EUA).</a:t>
            </a:r>
            <a:endParaRPr lang="en-US" sz="784" dirty="0"/>
          </a:p>
        </p:txBody>
      </p:sp>
      <p:sp>
        <p:nvSpPr>
          <p:cNvPr id="20" name="Text 17"/>
          <p:cNvSpPr/>
          <p:nvPr/>
        </p:nvSpPr>
        <p:spPr>
          <a:xfrm>
            <a:off x="4929188" y="3682240"/>
            <a:ext cx="342900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Missing Synchronous Lesions</a:t>
            </a:r>
            <a:endParaRPr lang="en-US" sz="885" dirty="0"/>
          </a:p>
        </p:txBody>
      </p:sp>
      <p:sp>
        <p:nvSpPr>
          <p:cNvPr id="21" name="Text 18"/>
          <p:cNvSpPr/>
          <p:nvPr/>
        </p:nvSpPr>
        <p:spPr>
          <a:xfrm>
            <a:off x="4929188" y="3971562"/>
            <a:ext cx="3429000" cy="365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E53E3E"/>
                </a:solidFill>
              </a:rPr>
              <a:t>Error: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 Focusing only on the obvious lesion (e.g., a fissure) and </a:t>
            </a:r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missing a concurrent abscess or fistula.</a:t>
            </a:r>
            <a:endParaRPr lang="en-US" sz="7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The Nursing Role in Perioperative Care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1145205"/>
            <a:ext cx="2552691" cy="3429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1145205"/>
            <a:ext cx="2552691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Text 3"/>
          <p:cNvSpPr/>
          <p:nvPr/>
        </p:nvSpPr>
        <p:spPr>
          <a:xfrm>
            <a:off x="714375" y="1445242"/>
            <a:ext cx="2266941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Pre-operative Preparation</a:t>
            </a:r>
            <a:endParaRPr lang="en-US" sz="1090" dirty="0"/>
          </a:p>
        </p:txBody>
      </p:sp>
      <p:sp>
        <p:nvSpPr>
          <p:cNvPr id="7" name="Text 4"/>
          <p:cNvSpPr/>
          <p:nvPr/>
        </p:nvSpPr>
        <p:spPr>
          <a:xfrm>
            <a:off x="714375" y="1973880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8" name="Text 5"/>
          <p:cNvSpPr/>
          <p:nvPr/>
        </p:nvSpPr>
        <p:spPr>
          <a:xfrm>
            <a:off x="928688" y="1981023"/>
            <a:ext cx="1933752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Verify informed consent and patient identification.</a:t>
            </a:r>
            <a:endParaRPr lang="en-US" sz="834" dirty="0"/>
          </a:p>
        </p:txBody>
      </p:sp>
      <p:sp>
        <p:nvSpPr>
          <p:cNvPr id="9" name="Text 6"/>
          <p:cNvSpPr/>
          <p:nvPr/>
        </p:nvSpPr>
        <p:spPr>
          <a:xfrm>
            <a:off x="714375" y="2423936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10" name="Text 7"/>
          <p:cNvSpPr/>
          <p:nvPr/>
        </p:nvSpPr>
        <p:spPr>
          <a:xfrm>
            <a:off x="928688" y="2431080"/>
            <a:ext cx="1581810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Confirm bowel preparation (if ordered) and NPO status.</a:t>
            </a:r>
            <a:endParaRPr lang="en-US" sz="834" dirty="0"/>
          </a:p>
        </p:txBody>
      </p:sp>
      <p:sp>
        <p:nvSpPr>
          <p:cNvPr id="11" name="Text 8"/>
          <p:cNvSpPr/>
          <p:nvPr/>
        </p:nvSpPr>
        <p:spPr>
          <a:xfrm>
            <a:off x="714375" y="2873992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12" name="Text 9"/>
          <p:cNvSpPr/>
          <p:nvPr/>
        </p:nvSpPr>
        <p:spPr>
          <a:xfrm>
            <a:off x="928688" y="2881136"/>
            <a:ext cx="2025058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Administer pre-operative medications and antibiotics as prescribed.</a:t>
            </a:r>
            <a:endParaRPr lang="en-US" sz="834" dirty="0"/>
          </a:p>
        </p:txBody>
      </p:sp>
      <p:sp>
        <p:nvSpPr>
          <p:cNvPr id="13" name="Text 10"/>
          <p:cNvSpPr/>
          <p:nvPr/>
        </p:nvSpPr>
        <p:spPr>
          <a:xfrm>
            <a:off x="714375" y="3324048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14" name="Text 11"/>
          <p:cNvSpPr/>
          <p:nvPr/>
        </p:nvSpPr>
        <p:spPr>
          <a:xfrm>
            <a:off x="928688" y="3331192"/>
            <a:ext cx="2048945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Assess baseline vital signs and anxiety levels.</a:t>
            </a:r>
            <a:endParaRPr lang="en-US" sz="834" dirty="0"/>
          </a:p>
        </p:txBody>
      </p:sp>
      <p:sp>
        <p:nvSpPr>
          <p:cNvPr id="15" name="Text 12"/>
          <p:cNvSpPr/>
          <p:nvPr/>
        </p:nvSpPr>
        <p:spPr>
          <a:xfrm>
            <a:off x="714375" y="3774105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16" name="Text 13"/>
          <p:cNvSpPr/>
          <p:nvPr/>
        </p:nvSpPr>
        <p:spPr>
          <a:xfrm>
            <a:off x="928688" y="3781248"/>
            <a:ext cx="1773269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Ensure patient has voided before transfer to the OR.</a:t>
            </a:r>
            <a:endParaRPr lang="en-US" sz="834" dirty="0"/>
          </a:p>
        </p:txBody>
      </p:sp>
      <p:sp>
        <p:nvSpPr>
          <p:cNvPr id="17" name="Shape 14"/>
          <p:cNvSpPr/>
          <p:nvPr/>
        </p:nvSpPr>
        <p:spPr>
          <a:xfrm>
            <a:off x="3295641" y="1145205"/>
            <a:ext cx="2552691" cy="3429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3295641" y="1145205"/>
            <a:ext cx="2552691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9" name="Text 16"/>
          <p:cNvSpPr/>
          <p:nvPr/>
        </p:nvSpPr>
        <p:spPr>
          <a:xfrm>
            <a:off x="3438516" y="1445242"/>
            <a:ext cx="2266941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Post-operative Monitoring</a:t>
            </a:r>
            <a:endParaRPr lang="en-US" sz="1090" dirty="0"/>
          </a:p>
        </p:txBody>
      </p:sp>
      <p:sp>
        <p:nvSpPr>
          <p:cNvPr id="20" name="Text 17"/>
          <p:cNvSpPr/>
          <p:nvPr/>
        </p:nvSpPr>
        <p:spPr>
          <a:xfrm>
            <a:off x="3438516" y="1973880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21" name="Text 18"/>
          <p:cNvSpPr/>
          <p:nvPr/>
        </p:nvSpPr>
        <p:spPr>
          <a:xfrm>
            <a:off x="3652828" y="1981023"/>
            <a:ext cx="99122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202C"/>
                </a:solidFill>
              </a:rPr>
              <a:t>Pain Assessment:</a:t>
            </a:r>
            <a:endParaRPr lang="en-US" sz="784" dirty="0"/>
          </a:p>
        </p:txBody>
      </p:sp>
      <p:sp>
        <p:nvSpPr>
          <p:cNvPr id="22" name="Text 19"/>
          <p:cNvSpPr/>
          <p:nvPr/>
        </p:nvSpPr>
        <p:spPr>
          <a:xfrm>
            <a:off x="3652828" y="1981023"/>
            <a:ext cx="1951806" cy="498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Use standardized scales; administer multimodal analgesia.</a:t>
            </a:r>
            <a:endParaRPr lang="en-US" sz="834" dirty="0"/>
          </a:p>
        </p:txBody>
      </p:sp>
      <p:sp>
        <p:nvSpPr>
          <p:cNvPr id="23" name="Text 20"/>
          <p:cNvSpPr/>
          <p:nvPr/>
        </p:nvSpPr>
        <p:spPr>
          <a:xfrm>
            <a:off x="3438516" y="2595386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24" name="Text 21"/>
          <p:cNvSpPr/>
          <p:nvPr/>
        </p:nvSpPr>
        <p:spPr>
          <a:xfrm>
            <a:off x="3652828" y="2602530"/>
            <a:ext cx="85772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202C"/>
                </a:solidFill>
              </a:rPr>
              <a:t>Voiding Status:</a:t>
            </a:r>
            <a:endParaRPr lang="en-US" sz="784" dirty="0"/>
          </a:p>
        </p:txBody>
      </p:sp>
      <p:sp>
        <p:nvSpPr>
          <p:cNvPr id="25" name="Text 22"/>
          <p:cNvSpPr/>
          <p:nvPr/>
        </p:nvSpPr>
        <p:spPr>
          <a:xfrm>
            <a:off x="3652828" y="2602530"/>
            <a:ext cx="2050312" cy="4982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Monitor for urinary retention; encourage voiding within 4-6 hours.</a:t>
            </a:r>
            <a:endParaRPr lang="en-US" sz="834" dirty="0"/>
          </a:p>
        </p:txBody>
      </p:sp>
      <p:sp>
        <p:nvSpPr>
          <p:cNvPr id="26" name="Text 23"/>
          <p:cNvSpPr/>
          <p:nvPr/>
        </p:nvSpPr>
        <p:spPr>
          <a:xfrm>
            <a:off x="3438516" y="3216892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27" name="Text 24"/>
          <p:cNvSpPr/>
          <p:nvPr/>
        </p:nvSpPr>
        <p:spPr>
          <a:xfrm>
            <a:off x="3652828" y="3224036"/>
            <a:ext cx="722858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202C"/>
                </a:solidFill>
              </a:rPr>
              <a:t>Wound Care:</a:t>
            </a:r>
            <a:endParaRPr lang="en-US" sz="784" dirty="0"/>
          </a:p>
        </p:txBody>
      </p:sp>
      <p:sp>
        <p:nvSpPr>
          <p:cNvPr id="28" name="Text 25"/>
          <p:cNvSpPr/>
          <p:nvPr/>
        </p:nvSpPr>
        <p:spPr>
          <a:xfrm>
            <a:off x="3652828" y="3224036"/>
            <a:ext cx="1899484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Monitor for excessive bleeding or hematoma formation.</a:t>
            </a:r>
            <a:endParaRPr lang="en-US" sz="834" dirty="0"/>
          </a:p>
        </p:txBody>
      </p:sp>
      <p:sp>
        <p:nvSpPr>
          <p:cNvPr id="29" name="Text 26"/>
          <p:cNvSpPr/>
          <p:nvPr/>
        </p:nvSpPr>
        <p:spPr>
          <a:xfrm>
            <a:off x="3438516" y="3666948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30" name="Text 27"/>
          <p:cNvSpPr/>
          <p:nvPr/>
        </p:nvSpPr>
        <p:spPr>
          <a:xfrm>
            <a:off x="3652828" y="3674092"/>
            <a:ext cx="2006668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Monitor vital signs for early detection of infection or hemorrhage.</a:t>
            </a:r>
            <a:endParaRPr lang="en-US" sz="834" dirty="0"/>
          </a:p>
        </p:txBody>
      </p:sp>
      <p:sp>
        <p:nvSpPr>
          <p:cNvPr id="31" name="Shape 28"/>
          <p:cNvSpPr/>
          <p:nvPr/>
        </p:nvSpPr>
        <p:spPr>
          <a:xfrm>
            <a:off x="6019781" y="1145205"/>
            <a:ext cx="2552719" cy="3429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Shape 29"/>
          <p:cNvSpPr/>
          <p:nvPr/>
        </p:nvSpPr>
        <p:spPr>
          <a:xfrm>
            <a:off x="6019781" y="1145205"/>
            <a:ext cx="2552719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33" name="Text 30"/>
          <p:cNvSpPr/>
          <p:nvPr/>
        </p:nvSpPr>
        <p:spPr>
          <a:xfrm>
            <a:off x="6162656" y="1445242"/>
            <a:ext cx="226696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Discharge Education</a:t>
            </a:r>
            <a:endParaRPr lang="en-US" sz="1090" dirty="0"/>
          </a:p>
        </p:txBody>
      </p:sp>
      <p:sp>
        <p:nvSpPr>
          <p:cNvPr id="34" name="Text 31"/>
          <p:cNvSpPr/>
          <p:nvPr/>
        </p:nvSpPr>
        <p:spPr>
          <a:xfrm>
            <a:off x="6162656" y="1973880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35" name="Text 32"/>
          <p:cNvSpPr/>
          <p:nvPr/>
        </p:nvSpPr>
        <p:spPr>
          <a:xfrm>
            <a:off x="6376969" y="1981023"/>
            <a:ext cx="1882880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Dietary instructions: High fiber and adequate fluid intake.</a:t>
            </a:r>
            <a:endParaRPr lang="en-US" sz="834" dirty="0"/>
          </a:p>
        </p:txBody>
      </p:sp>
      <p:sp>
        <p:nvSpPr>
          <p:cNvPr id="36" name="Text 33"/>
          <p:cNvSpPr/>
          <p:nvPr/>
        </p:nvSpPr>
        <p:spPr>
          <a:xfrm>
            <a:off x="6162656" y="2423936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37" name="Text 34"/>
          <p:cNvSpPr/>
          <p:nvPr/>
        </p:nvSpPr>
        <p:spPr>
          <a:xfrm>
            <a:off x="6376969" y="2431080"/>
            <a:ext cx="1927334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Hygiene: Proper Sitz bath technique and perianal care.</a:t>
            </a:r>
            <a:endParaRPr lang="en-US" sz="834" dirty="0"/>
          </a:p>
        </p:txBody>
      </p:sp>
      <p:sp>
        <p:nvSpPr>
          <p:cNvPr id="38" name="Text 35"/>
          <p:cNvSpPr/>
          <p:nvPr/>
        </p:nvSpPr>
        <p:spPr>
          <a:xfrm>
            <a:off x="6162656" y="2873992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39" name="Text 36"/>
          <p:cNvSpPr/>
          <p:nvPr/>
        </p:nvSpPr>
        <p:spPr>
          <a:xfrm>
            <a:off x="6376969" y="2881136"/>
            <a:ext cx="1822298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Medication adherence: Analgesics and stool softeners.</a:t>
            </a:r>
            <a:endParaRPr lang="en-US" sz="834" dirty="0"/>
          </a:p>
        </p:txBody>
      </p:sp>
      <p:sp>
        <p:nvSpPr>
          <p:cNvPr id="40" name="Text 37"/>
          <p:cNvSpPr/>
          <p:nvPr/>
        </p:nvSpPr>
        <p:spPr>
          <a:xfrm>
            <a:off x="6162656" y="3324048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41" name="Text 38"/>
          <p:cNvSpPr/>
          <p:nvPr/>
        </p:nvSpPr>
        <p:spPr>
          <a:xfrm>
            <a:off x="6376969" y="3331192"/>
            <a:ext cx="573453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1A202C"/>
                </a:solidFill>
              </a:rPr>
              <a:t>Red Flags:</a:t>
            </a:r>
            <a:endParaRPr lang="en-US" sz="784" dirty="0"/>
          </a:p>
        </p:txBody>
      </p:sp>
      <p:sp>
        <p:nvSpPr>
          <p:cNvPr id="42" name="Text 39"/>
          <p:cNvSpPr/>
          <p:nvPr/>
        </p:nvSpPr>
        <p:spPr>
          <a:xfrm>
            <a:off x="6376969" y="3331192"/>
            <a:ext cx="1949853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When to contact the surgical team (Fever, AUR, Bleeding).</a:t>
            </a:r>
            <a:endParaRPr lang="en-US" sz="834" dirty="0"/>
          </a:p>
        </p:txBody>
      </p:sp>
      <p:sp>
        <p:nvSpPr>
          <p:cNvPr id="43" name="Text 40"/>
          <p:cNvSpPr/>
          <p:nvPr/>
        </p:nvSpPr>
        <p:spPr>
          <a:xfrm>
            <a:off x="6162656" y="3774105"/>
            <a:ext cx="1000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784" b="1" dirty="0">
                <a:solidFill>
                  <a:srgbClr val="2B6CB0"/>
                </a:solidFill>
              </a:rPr>
              <a:t></a:t>
            </a:r>
            <a:endParaRPr lang="en-US" sz="784" dirty="0"/>
          </a:p>
        </p:txBody>
      </p:sp>
      <p:sp>
        <p:nvSpPr>
          <p:cNvPr id="44" name="Text 41"/>
          <p:cNvSpPr/>
          <p:nvPr/>
        </p:nvSpPr>
        <p:spPr>
          <a:xfrm>
            <a:off x="6376969" y="3781248"/>
            <a:ext cx="1896024" cy="15537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834" dirty="0">
                <a:solidFill>
                  <a:srgbClr val="4A5568"/>
                </a:solidFill>
              </a:rPr>
              <a:t>Follow-up appointment scheduling.</a:t>
            </a:r>
            <a:endParaRPr lang="en-US" sz="8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Interactive Clinical Case for Discussion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571500" y="1120620"/>
            <a:ext cx="3857625" cy="34420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571500" y="1120620"/>
            <a:ext cx="3857625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Text 3"/>
          <p:cNvSpPr/>
          <p:nvPr/>
        </p:nvSpPr>
        <p:spPr>
          <a:xfrm>
            <a:off x="714375" y="1420657"/>
            <a:ext cx="357187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B6CB0"/>
                </a:solidFill>
              </a:rPr>
              <a:t>Patient Scenario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714375" y="1783203"/>
            <a:ext cx="35718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Basic Data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714375" y="2086812"/>
            <a:ext cx="3571875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A 45-year-old male with no chronic medical history presents to the ER complaining of severe, throbbing perianal pain that started 3 days ago.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714375" y="2832553"/>
            <a:ext cx="35718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Associated Symptoms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714375" y="3136162"/>
            <a:ext cx="3571875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Fever (38.5°C), chills, and difficulty sitting or defecating due to the intensity of the pain.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714375" y="3676185"/>
            <a:ext cx="3571875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Clinical Examination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714375" y="3979794"/>
            <a:ext cx="3571875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A red, swollen, and extremely tender area (fluctuant mass) is noted adjacent to the anal opening.</a:t>
            </a:r>
            <a:endParaRPr lang="en-US" sz="942" dirty="0"/>
          </a:p>
        </p:txBody>
      </p:sp>
      <p:sp>
        <p:nvSpPr>
          <p:cNvPr id="13" name="Shape 10"/>
          <p:cNvSpPr/>
          <p:nvPr/>
        </p:nvSpPr>
        <p:spPr>
          <a:xfrm>
            <a:off x="4714875" y="1120620"/>
            <a:ext cx="3857625" cy="339919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1"/>
          <p:cNvSpPr/>
          <p:nvPr/>
        </p:nvSpPr>
        <p:spPr>
          <a:xfrm>
            <a:off x="4714875" y="1120620"/>
            <a:ext cx="3857625" cy="42863"/>
          </a:xfrm>
          <a:prstGeom prst="rect">
            <a:avLst/>
          </a:prstGeom>
          <a:solidFill>
            <a:srgbClr val="E53E3E"/>
          </a:solidFill>
          <a:ln/>
        </p:spPr>
      </p:sp>
      <p:sp>
        <p:nvSpPr>
          <p:cNvPr id="15" name="Text 12"/>
          <p:cNvSpPr/>
          <p:nvPr/>
        </p:nvSpPr>
        <p:spPr>
          <a:xfrm>
            <a:off x="4857750" y="1420657"/>
            <a:ext cx="3571875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E53E3E"/>
                </a:solidFill>
              </a:rPr>
              <a:t>Discussion Questions</a:t>
            </a:r>
            <a:endParaRPr lang="en-US" sz="1193" dirty="0"/>
          </a:p>
        </p:txBody>
      </p:sp>
      <p:sp>
        <p:nvSpPr>
          <p:cNvPr id="16" name="Text 13"/>
          <p:cNvSpPr/>
          <p:nvPr/>
        </p:nvSpPr>
        <p:spPr>
          <a:xfrm>
            <a:off x="4857750" y="1783203"/>
            <a:ext cx="3571875" cy="442913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1. What is the most likely clinical diagnosis for this case?</a:t>
            </a:r>
            <a:endParaRPr lang="en-US" sz="885" dirty="0"/>
          </a:p>
        </p:txBody>
      </p:sp>
      <p:sp>
        <p:nvSpPr>
          <p:cNvPr id="17" name="Text 14"/>
          <p:cNvSpPr/>
          <p:nvPr/>
        </p:nvSpPr>
        <p:spPr>
          <a:xfrm>
            <a:off x="4857750" y="2311840"/>
            <a:ext cx="3571875" cy="442913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2. Does this patient require an MRI before intervention?</a:t>
            </a:r>
            <a:endParaRPr lang="en-US" sz="885" dirty="0"/>
          </a:p>
        </p:txBody>
      </p:sp>
      <p:sp>
        <p:nvSpPr>
          <p:cNvPr id="18" name="Text 15"/>
          <p:cNvSpPr/>
          <p:nvPr/>
        </p:nvSpPr>
        <p:spPr>
          <a:xfrm>
            <a:off x="4857750" y="2840478"/>
            <a:ext cx="3571875" cy="442913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3. What is the immediate surgical action required? Should we wait for lab results?</a:t>
            </a:r>
            <a:endParaRPr lang="en-US" sz="885" dirty="0"/>
          </a:p>
        </p:txBody>
      </p:sp>
      <p:sp>
        <p:nvSpPr>
          <p:cNvPr id="19" name="Text 16"/>
          <p:cNvSpPr/>
          <p:nvPr/>
        </p:nvSpPr>
        <p:spPr>
          <a:xfrm>
            <a:off x="4857750" y="3369115"/>
            <a:ext cx="3571875" cy="442913"/>
          </a:xfrm>
          <a:prstGeom prst="rect">
            <a:avLst/>
          </a:prstGeom>
          <a:noFill/>
          <a:ln/>
        </p:spPr>
        <p:txBody>
          <a:bodyPr wrap="square" lIns="0" tIns="102108" rIns="0" bIns="0" rtlCol="0" anchor="t">
            <a:spAutoFit/>
          </a:bodyPr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1A202C"/>
                </a:solidFill>
              </a:rPr>
              <a:t>4. What are the essential nursing tips for this patient after the procedure?</a:t>
            </a:r>
            <a:endParaRPr lang="en-US" sz="8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8385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Conclusion: Key Messages for Clinical Practice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857250" y="1120620"/>
            <a:ext cx="7143750" cy="98293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57250" y="1120620"/>
            <a:ext cx="35719" cy="982935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Text 3"/>
          <p:cNvSpPr/>
          <p:nvPr/>
        </p:nvSpPr>
        <p:spPr>
          <a:xfrm>
            <a:off x="1035844" y="1349220"/>
            <a:ext cx="678656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Accurate Diagnosis is Key</a:t>
            </a:r>
            <a:endParaRPr lang="en-US" sz="1090" dirty="0"/>
          </a:p>
        </p:txBody>
      </p:sp>
      <p:sp>
        <p:nvSpPr>
          <p:cNvPr id="7" name="Text 4"/>
          <p:cNvSpPr/>
          <p:nvPr/>
        </p:nvSpPr>
        <p:spPr>
          <a:xfrm>
            <a:off x="1035844" y="1692120"/>
            <a:ext cx="6786563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Malignancy and IBD must be excluded in every patient with anorectal symptoms; never assume bleeding is just hemorrhoids without a thorough examination.</a:t>
            </a:r>
            <a:endParaRPr lang="en-US" sz="942" dirty="0"/>
          </a:p>
        </p:txBody>
      </p:sp>
      <p:sp>
        <p:nvSpPr>
          <p:cNvPr id="8" name="Shape 5"/>
          <p:cNvSpPr/>
          <p:nvPr/>
        </p:nvSpPr>
        <p:spPr>
          <a:xfrm>
            <a:off x="857250" y="2232143"/>
            <a:ext cx="7143750" cy="98293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857250" y="2232143"/>
            <a:ext cx="35719" cy="982935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0" name="Text 7"/>
          <p:cNvSpPr/>
          <p:nvPr/>
        </p:nvSpPr>
        <p:spPr>
          <a:xfrm>
            <a:off x="1035844" y="2460743"/>
            <a:ext cx="678656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Stepwise Treatment Approach</a:t>
            </a:r>
            <a:endParaRPr lang="en-US" sz="1090" dirty="0"/>
          </a:p>
        </p:txBody>
      </p:sp>
      <p:sp>
        <p:nvSpPr>
          <p:cNvPr id="11" name="Text 8"/>
          <p:cNvSpPr/>
          <p:nvPr/>
        </p:nvSpPr>
        <p:spPr>
          <a:xfrm>
            <a:off x="1035844" y="2803643"/>
            <a:ext cx="6786563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Always begin with conservative management (fiber, fluids, sitz baths) for early-grade hemorrhoids and acute fissures before proceeding to surgical interventions.</a:t>
            </a:r>
            <a:endParaRPr lang="en-US" sz="942" dirty="0"/>
          </a:p>
        </p:txBody>
      </p:sp>
      <p:sp>
        <p:nvSpPr>
          <p:cNvPr id="12" name="Shape 9"/>
          <p:cNvSpPr/>
          <p:nvPr/>
        </p:nvSpPr>
        <p:spPr>
          <a:xfrm>
            <a:off x="857250" y="3343666"/>
            <a:ext cx="7143750" cy="98293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857250" y="3343666"/>
            <a:ext cx="35719" cy="982935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4" name="Text 11"/>
          <p:cNvSpPr/>
          <p:nvPr/>
        </p:nvSpPr>
        <p:spPr>
          <a:xfrm>
            <a:off x="1035844" y="3572266"/>
            <a:ext cx="6786563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2B6CB0"/>
                </a:solidFill>
              </a:rPr>
              <a:t>The Surgical Balancing Act</a:t>
            </a:r>
            <a:endParaRPr lang="en-US" sz="1090" dirty="0"/>
          </a:p>
        </p:txBody>
      </p:sp>
      <p:sp>
        <p:nvSpPr>
          <p:cNvPr id="15" name="Text 12"/>
          <p:cNvSpPr/>
          <p:nvPr/>
        </p:nvSpPr>
        <p:spPr>
          <a:xfrm>
            <a:off x="1035844" y="3915166"/>
            <a:ext cx="6786563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The goal of surgery is cure while maintaining total fecal continence. Selecting the right technique for each patient minimizes the risk of permanent complications.</a:t>
            </a:r>
            <a:endParaRPr lang="en-US" sz="942" dirty="0"/>
          </a:p>
        </p:txBody>
      </p:sp>
      <p:sp>
        <p:nvSpPr>
          <p:cNvPr id="16" name="Shape 13"/>
          <p:cNvSpPr/>
          <p:nvPr/>
        </p:nvSpPr>
        <p:spPr>
          <a:xfrm>
            <a:off x="571500" y="4469476"/>
            <a:ext cx="8001000" cy="714375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7" name="Text 14"/>
          <p:cNvSpPr/>
          <p:nvPr/>
        </p:nvSpPr>
        <p:spPr>
          <a:xfrm>
            <a:off x="571500" y="4469476"/>
            <a:ext cx="8001000" cy="714375"/>
          </a:xfrm>
          <a:prstGeom prst="rect">
            <a:avLst/>
          </a:prstGeom>
          <a:noFill/>
          <a:ln/>
        </p:spPr>
        <p:txBody>
          <a:bodyPr wrap="square" lIns="255143" tIns="170053" rIns="255143" bIns="0" rtlCol="0" anchor="ctr">
            <a:spAutoFit/>
          </a:bodyPr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FFFFFF"/>
                </a:solidFill>
              </a:rPr>
              <a:t>Collaborative teamwork between surgeons and nursing staff ensures the best outcomes and highest patient satisfaction.</a:t>
            </a:r>
            <a:endParaRPr lang="en-US" sz="11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18353"/>
            <a:ext cx="8572500" cy="312539"/>
          </a:xfrm>
          <a:prstGeom prst="rect">
            <a:avLst/>
          </a:prstGeom>
          <a:noFill/>
          <a:ln/>
        </p:spPr>
        <p:txBody>
          <a:bodyPr wrap="none" lIns="170053" tIns="0" rIns="0" bIns="0" rtlCol="0" anchor="t">
            <a:spAutoFit/>
          </a:bodyPr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1602" b="1" dirty="0">
                <a:solidFill>
                  <a:srgbClr val="1A202C"/>
                </a:solidFill>
              </a:rPr>
              <a:t>Scientific References</a:t>
            </a:r>
            <a:endParaRPr lang="en-US" sz="1602" dirty="0"/>
          </a:p>
        </p:txBody>
      </p:sp>
      <p:sp>
        <p:nvSpPr>
          <p:cNvPr id="4" name="Shape 1"/>
          <p:cNvSpPr/>
          <p:nvPr/>
        </p:nvSpPr>
        <p:spPr>
          <a:xfrm>
            <a:off x="857250" y="1120620"/>
            <a:ext cx="7143750" cy="211120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57250" y="1120620"/>
            <a:ext cx="7143750" cy="42863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6" name="Text 3"/>
          <p:cNvSpPr/>
          <p:nvPr/>
        </p:nvSpPr>
        <p:spPr>
          <a:xfrm>
            <a:off x="1143000" y="1434945"/>
            <a:ext cx="6572250" cy="23395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193" b="1" dirty="0">
                <a:solidFill>
                  <a:srgbClr val="2B6CB0"/>
                </a:solidFill>
              </a:rPr>
              <a:t>Primary Sources (ASCRS Guidelines)</a:t>
            </a:r>
            <a:endParaRPr lang="en-US" sz="1193" dirty="0"/>
          </a:p>
        </p:txBody>
      </p:sp>
      <p:sp>
        <p:nvSpPr>
          <p:cNvPr id="7" name="Text 4"/>
          <p:cNvSpPr/>
          <p:nvPr/>
        </p:nvSpPr>
        <p:spPr>
          <a:xfrm>
            <a:off x="1143000" y="1783203"/>
            <a:ext cx="48332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B6CB0"/>
                </a:solidFill>
              </a:rPr>
              <a:t>•</a:t>
            </a:r>
            <a:endParaRPr lang="en-US" sz="885" dirty="0"/>
          </a:p>
        </p:txBody>
      </p:sp>
      <p:sp>
        <p:nvSpPr>
          <p:cNvPr id="8" name="Text 5"/>
          <p:cNvSpPr/>
          <p:nvPr/>
        </p:nvSpPr>
        <p:spPr>
          <a:xfrm>
            <a:off x="1285875" y="1797490"/>
            <a:ext cx="6181744" cy="380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The American Society of Colon and Rectal Surgeons Clinical Practice Guidelines for the Management of Hemorrhoids (2024).</a:t>
            </a:r>
            <a:endParaRPr lang="en-US" sz="942" dirty="0"/>
          </a:p>
        </p:txBody>
      </p:sp>
      <p:sp>
        <p:nvSpPr>
          <p:cNvPr id="9" name="Text 6"/>
          <p:cNvSpPr/>
          <p:nvPr/>
        </p:nvSpPr>
        <p:spPr>
          <a:xfrm>
            <a:off x="1143000" y="2280363"/>
            <a:ext cx="48332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B6CB0"/>
                </a:solidFill>
              </a:rPr>
              <a:t>•</a:t>
            </a:r>
            <a:endParaRPr lang="en-US" sz="885" dirty="0"/>
          </a:p>
        </p:txBody>
      </p:sp>
      <p:sp>
        <p:nvSpPr>
          <p:cNvPr id="10" name="Text 7"/>
          <p:cNvSpPr/>
          <p:nvPr/>
        </p:nvSpPr>
        <p:spPr>
          <a:xfrm>
            <a:off x="1285875" y="2294651"/>
            <a:ext cx="6181744" cy="380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The American Society of Colon and Rectal Surgeons Clinical Practice Guidelines for the Management of Anal Fissures (2023).</a:t>
            </a:r>
            <a:endParaRPr lang="en-US" sz="942" dirty="0"/>
          </a:p>
        </p:txBody>
      </p:sp>
      <p:sp>
        <p:nvSpPr>
          <p:cNvPr id="11" name="Text 8"/>
          <p:cNvSpPr/>
          <p:nvPr/>
        </p:nvSpPr>
        <p:spPr>
          <a:xfrm>
            <a:off x="1143000" y="2777523"/>
            <a:ext cx="48332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885" b="1" dirty="0">
                <a:solidFill>
                  <a:srgbClr val="2B6CB0"/>
                </a:solidFill>
              </a:rPr>
              <a:t>•</a:t>
            </a:r>
            <a:endParaRPr lang="en-US" sz="885" dirty="0"/>
          </a:p>
        </p:txBody>
      </p:sp>
      <p:sp>
        <p:nvSpPr>
          <p:cNvPr id="12" name="Text 9"/>
          <p:cNvSpPr/>
          <p:nvPr/>
        </p:nvSpPr>
        <p:spPr>
          <a:xfrm>
            <a:off x="1285875" y="2791811"/>
            <a:ext cx="6181744" cy="380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942" dirty="0">
                <a:solidFill>
                  <a:srgbClr val="4A5568"/>
                </a:solidFill>
              </a:rPr>
              <a:t>The American Society of Colon and Rectal Surgeons Clinical Practice Guidelines for the Management of Anorectal Abscess, Fistula-in-Ano, and Rectovaginal Fistula (2022).</a:t>
            </a:r>
            <a:endParaRPr lang="en-US" sz="942" dirty="0"/>
          </a:p>
        </p:txBody>
      </p:sp>
      <p:sp>
        <p:nvSpPr>
          <p:cNvPr id="13" name="Text 10"/>
          <p:cNvSpPr/>
          <p:nvPr/>
        </p:nvSpPr>
        <p:spPr>
          <a:xfrm>
            <a:off x="857250" y="3410415"/>
            <a:ext cx="7143750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08" b="1" dirty="0">
                <a:solidFill>
                  <a:srgbClr val="2B6CB0"/>
                </a:solidFill>
              </a:rPr>
              <a:t>Thank You for Your Attention</a:t>
            </a:r>
            <a:endParaRPr lang="en-US" sz="1808" dirty="0"/>
          </a:p>
        </p:txBody>
      </p:sp>
      <p:sp>
        <p:nvSpPr>
          <p:cNvPr id="14" name="Text 11"/>
          <p:cNvSpPr/>
          <p:nvPr/>
        </p:nvSpPr>
        <p:spPr>
          <a:xfrm>
            <a:off x="857250" y="3817609"/>
            <a:ext cx="7143750" cy="1750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942" dirty="0">
                <a:solidFill>
                  <a:srgbClr val="718096"/>
                </a:solidFill>
              </a:rPr>
              <a:t>The floor is now open for questions and discussion</a:t>
            </a:r>
            <a:endParaRPr lang="en-US" sz="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2026-01-02T13:56:42Z</dcterms:created>
  <dcterms:modified xsi:type="dcterms:W3CDTF">2026-01-02T13:56:42Z</dcterms:modified>
</cp:coreProperties>
</file>