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Lst>
  <p:notesMasterIdLst>
    <p:notesMasterId r:id="rId123"/>
  </p:notesMasterIdLst>
  <p:sldIdLst>
    <p:sldId id="551" r:id="rId2"/>
    <p:sldId id="550" r:id="rId3"/>
    <p:sldId id="553" r:id="rId4"/>
    <p:sldId id="267" r:id="rId5"/>
    <p:sldId id="383" r:id="rId6"/>
    <p:sldId id="268" r:id="rId7"/>
    <p:sldId id="257" r:id="rId8"/>
    <p:sldId id="258" r:id="rId9"/>
    <p:sldId id="259" r:id="rId10"/>
    <p:sldId id="503" r:id="rId11"/>
    <p:sldId id="260" r:id="rId12"/>
    <p:sldId id="261" r:id="rId13"/>
    <p:sldId id="262" r:id="rId14"/>
    <p:sldId id="263" r:id="rId15"/>
    <p:sldId id="264" r:id="rId16"/>
    <p:sldId id="265" r:id="rId17"/>
    <p:sldId id="528" r:id="rId18"/>
    <p:sldId id="266" r:id="rId19"/>
    <p:sldId id="529" r:id="rId20"/>
    <p:sldId id="504" r:id="rId21"/>
    <p:sldId id="505" r:id="rId22"/>
    <p:sldId id="530" r:id="rId23"/>
    <p:sldId id="531" r:id="rId24"/>
    <p:sldId id="532" r:id="rId25"/>
    <p:sldId id="533" r:id="rId26"/>
    <p:sldId id="534" r:id="rId27"/>
    <p:sldId id="535" r:id="rId28"/>
    <p:sldId id="536" r:id="rId29"/>
    <p:sldId id="537" r:id="rId30"/>
    <p:sldId id="541" r:id="rId31"/>
    <p:sldId id="508" r:id="rId32"/>
    <p:sldId id="540" r:id="rId33"/>
    <p:sldId id="509" r:id="rId34"/>
    <p:sldId id="484" r:id="rId35"/>
    <p:sldId id="502" r:id="rId36"/>
    <p:sldId id="497" r:id="rId37"/>
    <p:sldId id="498" r:id="rId38"/>
    <p:sldId id="501" r:id="rId39"/>
    <p:sldId id="538" r:id="rId40"/>
    <p:sldId id="400" r:id="rId41"/>
    <p:sldId id="428" r:id="rId42"/>
    <p:sldId id="518" r:id="rId43"/>
    <p:sldId id="429" r:id="rId44"/>
    <p:sldId id="430" r:id="rId45"/>
    <p:sldId id="520" r:id="rId46"/>
    <p:sldId id="459" r:id="rId47"/>
    <p:sldId id="431" r:id="rId48"/>
    <p:sldId id="402" r:id="rId49"/>
    <p:sldId id="432" r:id="rId50"/>
    <p:sldId id="403" r:id="rId51"/>
    <p:sldId id="522" r:id="rId52"/>
    <p:sldId id="523" r:id="rId53"/>
    <p:sldId id="481" r:id="rId54"/>
    <p:sldId id="483" r:id="rId55"/>
    <p:sldId id="440" r:id="rId56"/>
    <p:sldId id="441" r:id="rId57"/>
    <p:sldId id="442" r:id="rId58"/>
    <p:sldId id="443" r:id="rId59"/>
    <p:sldId id="444" r:id="rId60"/>
    <p:sldId id="463" r:id="rId61"/>
    <p:sldId id="464" r:id="rId62"/>
    <p:sldId id="465" r:id="rId63"/>
    <p:sldId id="466" r:id="rId64"/>
    <p:sldId id="467" r:id="rId65"/>
    <p:sldId id="468" r:id="rId66"/>
    <p:sldId id="469" r:id="rId67"/>
    <p:sldId id="470" r:id="rId68"/>
    <p:sldId id="270" r:id="rId69"/>
    <p:sldId id="545" r:id="rId70"/>
    <p:sldId id="546" r:id="rId71"/>
    <p:sldId id="549" r:id="rId72"/>
    <p:sldId id="277" r:id="rId73"/>
    <p:sldId id="278" r:id="rId74"/>
    <p:sldId id="461" r:id="rId75"/>
    <p:sldId id="280" r:id="rId76"/>
    <p:sldId id="282" r:id="rId77"/>
    <p:sldId id="283" r:id="rId78"/>
    <p:sldId id="284" r:id="rId79"/>
    <p:sldId id="287" r:id="rId80"/>
    <p:sldId id="547" r:id="rId81"/>
    <p:sldId id="548" r:id="rId82"/>
    <p:sldId id="543" r:id="rId83"/>
    <p:sldId id="544" r:id="rId84"/>
    <p:sldId id="542" r:id="rId85"/>
    <p:sldId id="288" r:id="rId86"/>
    <p:sldId id="290" r:id="rId87"/>
    <p:sldId id="291" r:id="rId88"/>
    <p:sldId id="292" r:id="rId89"/>
    <p:sldId id="293" r:id="rId90"/>
    <p:sldId id="294" r:id="rId91"/>
    <p:sldId id="558" r:id="rId92"/>
    <p:sldId id="295" r:id="rId93"/>
    <p:sldId id="559" r:id="rId94"/>
    <p:sldId id="296" r:id="rId95"/>
    <p:sldId id="297" r:id="rId96"/>
    <p:sldId id="298" r:id="rId97"/>
    <p:sldId id="299" r:id="rId98"/>
    <p:sldId id="301" r:id="rId99"/>
    <p:sldId id="302" r:id="rId100"/>
    <p:sldId id="304" r:id="rId101"/>
    <p:sldId id="305" r:id="rId102"/>
    <p:sldId id="307" r:id="rId103"/>
    <p:sldId id="308" r:id="rId104"/>
    <p:sldId id="309" r:id="rId105"/>
    <p:sldId id="310" r:id="rId106"/>
    <p:sldId id="340" r:id="rId107"/>
    <p:sldId id="341" r:id="rId108"/>
    <p:sldId id="447" r:id="rId109"/>
    <p:sldId id="527" r:id="rId110"/>
    <p:sldId id="448" r:id="rId111"/>
    <p:sldId id="449" r:id="rId112"/>
    <p:sldId id="450" r:id="rId113"/>
    <p:sldId id="451" r:id="rId114"/>
    <p:sldId id="452" r:id="rId115"/>
    <p:sldId id="455" r:id="rId116"/>
    <p:sldId id="506" r:id="rId117"/>
    <p:sldId id="458" r:id="rId118"/>
    <p:sldId id="539" r:id="rId119"/>
    <p:sldId id="555" r:id="rId120"/>
    <p:sldId id="554" r:id="rId121"/>
    <p:sldId id="557" r:id="rId1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0076" autoAdjust="0"/>
    <p:restoredTop sz="94750" autoAdjust="0"/>
  </p:normalViewPr>
  <p:slideViewPr>
    <p:cSldViewPr>
      <p:cViewPr varScale="1">
        <p:scale>
          <a:sx n="44" d="100"/>
          <a:sy n="44" d="100"/>
        </p:scale>
        <p:origin x="-78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168"/>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A9B773-CAB4-4350-B9DB-FCB6185E5C2E}"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ar-EG"/>
        </a:p>
      </dgm:t>
    </dgm:pt>
    <dgm:pt modelId="{7B8055E8-5710-467E-8906-C0EC486F4A5B}">
      <dgm:prSet custT="1"/>
      <dgm:spPr>
        <a:solidFill>
          <a:schemeClr val="bg2"/>
        </a:solidFill>
        <a:ln>
          <a:solidFill>
            <a:schemeClr val="accent3"/>
          </a:solidFill>
        </a:ln>
      </dgm:spPr>
      <dgm:t>
        <a:bodyPr/>
        <a:lstStyle/>
        <a:p>
          <a:pPr algn="l" rtl="1"/>
          <a:r>
            <a:rPr lang="en-US" sz="2800" i="0" u="none" dirty="0" smtClean="0">
              <a:solidFill>
                <a:srgbClr val="7030A0"/>
              </a:solidFill>
              <a:latin typeface="Times New Roman" pitchFamily="18" charset="0"/>
              <a:cs typeface="Times New Roman" pitchFamily="18" charset="0"/>
            </a:rPr>
            <a:t>1- </a:t>
          </a:r>
          <a:r>
            <a:rPr lang="en-US" sz="2800" b="1" i="0" u="none" dirty="0" smtClean="0">
              <a:solidFill>
                <a:srgbClr val="7030A0"/>
              </a:solidFill>
              <a:latin typeface="Times New Roman" pitchFamily="18" charset="0"/>
              <a:cs typeface="Times New Roman" pitchFamily="18" charset="0"/>
            </a:rPr>
            <a:t>Early release</a:t>
          </a:r>
          <a:r>
            <a:rPr lang="en-US" sz="2800" i="0" u="none" dirty="0" smtClean="0">
              <a:solidFill>
                <a:srgbClr val="7030A0"/>
              </a:solidFill>
              <a:latin typeface="Times New Roman" pitchFamily="18" charset="0"/>
              <a:cs typeface="Times New Roman" pitchFamily="18" charset="0"/>
            </a:rPr>
            <a:t> of tension over flexion creases of joints. Tension in a scar encourages hypertrophy, so that releasing it by grafting or local flaps may prevent its occurrenc</a:t>
          </a:r>
          <a:r>
            <a:rPr lang="en-US" sz="3300" i="0" u="none" dirty="0" smtClean="0">
              <a:solidFill>
                <a:srgbClr val="7030A0"/>
              </a:solidFill>
              <a:latin typeface="Times New Roman" pitchFamily="18" charset="0"/>
              <a:cs typeface="Times New Roman" pitchFamily="18" charset="0"/>
            </a:rPr>
            <a:t>e</a:t>
          </a:r>
          <a:r>
            <a:rPr lang="en-US" sz="3300" i="0" u="none" dirty="0" smtClean="0"/>
            <a:t>.</a:t>
          </a:r>
          <a:endParaRPr lang="en-US" sz="3300" i="0" u="none" dirty="0"/>
        </a:p>
      </dgm:t>
    </dgm:pt>
    <dgm:pt modelId="{D72193D9-42BD-489A-87B5-A46630B9B89B}" type="parTrans" cxnId="{A8B36CD2-1021-4F9B-A491-1423B74CE058}">
      <dgm:prSet/>
      <dgm:spPr/>
      <dgm:t>
        <a:bodyPr/>
        <a:lstStyle/>
        <a:p>
          <a:pPr rtl="1"/>
          <a:endParaRPr lang="ar-EG"/>
        </a:p>
      </dgm:t>
    </dgm:pt>
    <dgm:pt modelId="{1C340605-68E7-482B-9B97-89FB281C3622}" type="sibTrans" cxnId="{A8B36CD2-1021-4F9B-A491-1423B74CE058}">
      <dgm:prSet/>
      <dgm:spPr/>
      <dgm:t>
        <a:bodyPr/>
        <a:lstStyle/>
        <a:p>
          <a:pPr rtl="1"/>
          <a:endParaRPr lang="ar-EG"/>
        </a:p>
      </dgm:t>
    </dgm:pt>
    <dgm:pt modelId="{3C74C64E-DCB9-4418-B32D-B8D0D48E69AB}">
      <dgm:prSet custT="1"/>
      <dgm:spPr>
        <a:solidFill>
          <a:schemeClr val="bg2"/>
        </a:solidFill>
        <a:ln>
          <a:solidFill>
            <a:schemeClr val="accent3"/>
          </a:solidFill>
        </a:ln>
      </dgm:spPr>
      <dgm:t>
        <a:bodyPr/>
        <a:lstStyle/>
        <a:p>
          <a:pPr algn="l" rtl="1"/>
          <a:r>
            <a:rPr lang="en-US" sz="3400" i="0" u="none" dirty="0" smtClean="0">
              <a:solidFill>
                <a:srgbClr val="7030A0"/>
              </a:solidFill>
              <a:latin typeface="Times New Roman" pitchFamily="18" charset="0"/>
              <a:cs typeface="Times New Roman" pitchFamily="18" charset="0"/>
            </a:rPr>
            <a:t>2- </a:t>
          </a:r>
          <a:r>
            <a:rPr lang="en-US" sz="2800" b="1" i="0" u="none" dirty="0" smtClean="0">
              <a:solidFill>
                <a:srgbClr val="7030A0"/>
              </a:solidFill>
              <a:latin typeface="Times New Roman" pitchFamily="18" charset="0"/>
              <a:cs typeface="Times New Roman" pitchFamily="18" charset="0"/>
            </a:rPr>
            <a:t>Continuous scar massage, </a:t>
          </a:r>
          <a:r>
            <a:rPr lang="en-US" sz="2800" i="0" u="none" dirty="0" smtClean="0">
              <a:solidFill>
                <a:srgbClr val="7030A0"/>
              </a:solidFill>
              <a:latin typeface="Times New Roman" pitchFamily="18" charset="0"/>
              <a:cs typeface="Times New Roman" pitchFamily="18" charset="0"/>
            </a:rPr>
            <a:t>after application of skin emollient, can be quite effective</a:t>
          </a:r>
          <a:r>
            <a:rPr lang="en-US" sz="3400" i="0" u="none" dirty="0" smtClean="0"/>
            <a:t>. </a:t>
          </a:r>
          <a:endParaRPr lang="en-US" sz="3400" i="0" u="none" dirty="0"/>
        </a:p>
      </dgm:t>
    </dgm:pt>
    <dgm:pt modelId="{CEC82E5B-29AB-42B1-9D49-D67F0C8DFADC}" type="sibTrans" cxnId="{A2BC154D-7EB3-4370-920D-20A4304AEB95}">
      <dgm:prSet/>
      <dgm:spPr/>
      <dgm:t>
        <a:bodyPr/>
        <a:lstStyle/>
        <a:p>
          <a:pPr rtl="1"/>
          <a:endParaRPr lang="ar-EG"/>
        </a:p>
      </dgm:t>
    </dgm:pt>
    <dgm:pt modelId="{F327BA71-3603-4164-93D0-BBD5CC5291C5}" type="parTrans" cxnId="{A2BC154D-7EB3-4370-920D-20A4304AEB95}">
      <dgm:prSet/>
      <dgm:spPr/>
      <dgm:t>
        <a:bodyPr/>
        <a:lstStyle/>
        <a:p>
          <a:pPr rtl="1"/>
          <a:endParaRPr lang="ar-EG"/>
        </a:p>
      </dgm:t>
    </dgm:pt>
    <dgm:pt modelId="{1609DE8E-263C-464E-9158-3E6DCAFFEA46}" type="pres">
      <dgm:prSet presAssocID="{47A9B773-CAB4-4350-B9DB-FCB6185E5C2E}" presName="linear" presStyleCnt="0">
        <dgm:presLayoutVars>
          <dgm:animLvl val="lvl"/>
          <dgm:resizeHandles val="exact"/>
        </dgm:presLayoutVars>
      </dgm:prSet>
      <dgm:spPr/>
      <dgm:t>
        <a:bodyPr/>
        <a:lstStyle/>
        <a:p>
          <a:pPr rtl="1"/>
          <a:endParaRPr lang="ar-EG"/>
        </a:p>
      </dgm:t>
    </dgm:pt>
    <dgm:pt modelId="{467E3ABC-5B4F-49F8-905A-8D5340CD4A6E}" type="pres">
      <dgm:prSet presAssocID="{7B8055E8-5710-467E-8906-C0EC486F4A5B}" presName="parentText" presStyleLbl="node1" presStyleIdx="0" presStyleCnt="2" custScaleX="96330" custScaleY="109849">
        <dgm:presLayoutVars>
          <dgm:chMax val="0"/>
          <dgm:bulletEnabled val="1"/>
        </dgm:presLayoutVars>
      </dgm:prSet>
      <dgm:spPr/>
      <dgm:t>
        <a:bodyPr/>
        <a:lstStyle/>
        <a:p>
          <a:pPr rtl="1"/>
          <a:endParaRPr lang="ar-EG"/>
        </a:p>
      </dgm:t>
    </dgm:pt>
    <dgm:pt modelId="{7156CB12-E419-4257-BD2B-D4F29B41B783}" type="pres">
      <dgm:prSet presAssocID="{1C340605-68E7-482B-9B97-89FB281C3622}" presName="spacer" presStyleCnt="0"/>
      <dgm:spPr/>
    </dgm:pt>
    <dgm:pt modelId="{9C4879FA-D952-4DBE-ACE5-744B77C006B9}" type="pres">
      <dgm:prSet presAssocID="{3C74C64E-DCB9-4418-B32D-B8D0D48E69AB}" presName="parentText" presStyleLbl="node1" presStyleIdx="1" presStyleCnt="2" custScaleY="79669" custLinFactNeighborX="-917" custLinFactNeighborY="-25134">
        <dgm:presLayoutVars>
          <dgm:chMax val="0"/>
          <dgm:bulletEnabled val="1"/>
        </dgm:presLayoutVars>
      </dgm:prSet>
      <dgm:spPr/>
      <dgm:t>
        <a:bodyPr/>
        <a:lstStyle/>
        <a:p>
          <a:pPr rtl="1"/>
          <a:endParaRPr lang="ar-EG"/>
        </a:p>
      </dgm:t>
    </dgm:pt>
  </dgm:ptLst>
  <dgm:cxnLst>
    <dgm:cxn modelId="{322D852D-5D89-4FE1-B276-3255462E6060}" type="presOf" srcId="{7B8055E8-5710-467E-8906-C0EC486F4A5B}" destId="{467E3ABC-5B4F-49F8-905A-8D5340CD4A6E}" srcOrd="0" destOrd="0" presId="urn:microsoft.com/office/officeart/2005/8/layout/vList2"/>
    <dgm:cxn modelId="{63A3D25A-4BB5-4CFD-A68F-F80497EB6499}" type="presOf" srcId="{47A9B773-CAB4-4350-B9DB-FCB6185E5C2E}" destId="{1609DE8E-263C-464E-9158-3E6DCAFFEA46}" srcOrd="0" destOrd="0" presId="urn:microsoft.com/office/officeart/2005/8/layout/vList2"/>
    <dgm:cxn modelId="{2B736230-395A-4454-8933-D806493D5379}" type="presOf" srcId="{3C74C64E-DCB9-4418-B32D-B8D0D48E69AB}" destId="{9C4879FA-D952-4DBE-ACE5-744B77C006B9}" srcOrd="0" destOrd="0" presId="urn:microsoft.com/office/officeart/2005/8/layout/vList2"/>
    <dgm:cxn modelId="{A8B36CD2-1021-4F9B-A491-1423B74CE058}" srcId="{47A9B773-CAB4-4350-B9DB-FCB6185E5C2E}" destId="{7B8055E8-5710-467E-8906-C0EC486F4A5B}" srcOrd="0" destOrd="0" parTransId="{D72193D9-42BD-489A-87B5-A46630B9B89B}" sibTransId="{1C340605-68E7-482B-9B97-89FB281C3622}"/>
    <dgm:cxn modelId="{A2BC154D-7EB3-4370-920D-20A4304AEB95}" srcId="{47A9B773-CAB4-4350-B9DB-FCB6185E5C2E}" destId="{3C74C64E-DCB9-4418-B32D-B8D0D48E69AB}" srcOrd="1" destOrd="0" parTransId="{F327BA71-3603-4164-93D0-BBD5CC5291C5}" sibTransId="{CEC82E5B-29AB-42B1-9D49-D67F0C8DFADC}"/>
    <dgm:cxn modelId="{F54114CC-68C1-4E19-80C8-1E2AD5E63565}" type="presParOf" srcId="{1609DE8E-263C-464E-9158-3E6DCAFFEA46}" destId="{467E3ABC-5B4F-49F8-905A-8D5340CD4A6E}" srcOrd="0" destOrd="0" presId="urn:microsoft.com/office/officeart/2005/8/layout/vList2"/>
    <dgm:cxn modelId="{2DFEE9A0-F2CD-4CA8-A291-98AD267D0F87}" type="presParOf" srcId="{1609DE8E-263C-464E-9158-3E6DCAFFEA46}" destId="{7156CB12-E419-4257-BD2B-D4F29B41B783}" srcOrd="1" destOrd="0" presId="urn:microsoft.com/office/officeart/2005/8/layout/vList2"/>
    <dgm:cxn modelId="{285A3420-3886-432A-BE73-724D5A14BA78}" type="presParOf" srcId="{1609DE8E-263C-464E-9158-3E6DCAFFEA46}" destId="{9C4879FA-D952-4DBE-ACE5-744B77C006B9}" srcOrd="2"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9A503A1-69E5-493D-80BB-2D21E945F70C}" type="datetimeFigureOut">
              <a:rPr lang="ar-EG" smtClean="0"/>
              <a:pPr/>
              <a:t>01/03/1431</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B80844B-B0CE-4259-9F40-1886333292E7}" type="slidenum">
              <a:rPr lang="ar-EG" smtClean="0"/>
              <a:pPr/>
              <a:t>‹#›</a:t>
            </a:fld>
            <a:endParaRPr lang="ar-EG"/>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498D14-BEA6-41CC-8229-43AE016D8BC0}" type="slidenum">
              <a:rPr lang="en-US"/>
              <a:pPr/>
              <a:t>59</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ar-EG"/>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lgn="r" rtl="0" fontAlgn="base">
              <a:spcBef>
                <a:spcPct val="0"/>
              </a:spcBef>
              <a:spcAft>
                <a:spcPct val="0"/>
              </a:spcAft>
            </a:pPr>
            <a:fld id="{01EB922D-1959-41AA-8561-37A47C7EA702}"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Tree>
  </p:cSld>
  <p:clrMapOvr>
    <a:masterClrMapping/>
  </p:clrMapOvr>
  <p:transition spd="med">
    <p:strips dir="l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5" name="Footer Placeholder 4"/>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6" name="Slide Number Placeholder 5"/>
          <p:cNvSpPr>
            <a:spLocks noGrp="1"/>
          </p:cNvSpPr>
          <p:nvPr>
            <p:ph type="sldNum" sz="quarter" idx="12"/>
          </p:nvPr>
        </p:nvSpPr>
        <p:spPr/>
        <p:txBody>
          <a:bodyPr/>
          <a:lstStyle>
            <a:extLst/>
          </a:lstStyle>
          <a:p>
            <a:pPr algn="r" rtl="0" fontAlgn="base">
              <a:spcBef>
                <a:spcPct val="0"/>
              </a:spcBef>
              <a:spcAft>
                <a:spcPct val="0"/>
              </a:spcAft>
            </a:pPr>
            <a:fld id="{9CFB755F-34E2-4A9A-A168-5D771F4BC71B}"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strips dir="l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5" name="Footer Placeholder 4"/>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6" name="Slide Number Placeholder 5"/>
          <p:cNvSpPr>
            <a:spLocks noGrp="1"/>
          </p:cNvSpPr>
          <p:nvPr>
            <p:ph type="sldNum" sz="quarter" idx="12"/>
          </p:nvPr>
        </p:nvSpPr>
        <p:spPr/>
        <p:txBody>
          <a:bodyPr/>
          <a:lstStyle>
            <a:extLst/>
          </a:lstStyle>
          <a:p>
            <a:pPr algn="r" rtl="0" fontAlgn="base">
              <a:spcBef>
                <a:spcPct val="0"/>
              </a:spcBef>
              <a:spcAft>
                <a:spcPct val="0"/>
              </a:spcAft>
            </a:pPr>
            <a:fld id="{4C9AEF69-B2C4-4AB6-A24A-A394772CEA1E}"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spd="med">
    <p:strips dir="l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6" name="Footer Placeholder 5"/>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7" name="Slide Number Placeholder 6"/>
          <p:cNvSpPr>
            <a:spLocks noGrp="1"/>
          </p:cNvSpPr>
          <p:nvPr>
            <p:ph type="sldNum" sz="quarter" idx="12"/>
          </p:nvPr>
        </p:nvSpPr>
        <p:spPr/>
        <p:txBody>
          <a:bodyPr/>
          <a:lstStyle>
            <a:extLst/>
          </a:lstStyle>
          <a:p>
            <a:pPr algn="r" rtl="0" fontAlgn="base">
              <a:spcBef>
                <a:spcPct val="0"/>
              </a:spcBef>
              <a:spcAft>
                <a:spcPct val="0"/>
              </a:spcAft>
            </a:pPr>
            <a:fld id="{2A3E0CC0-417A-4DA2-B0EC-6D0A7C3EF195}"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strips dir="l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8" name="Footer Placeholder 7"/>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9" name="Slide Number Placeholder 8"/>
          <p:cNvSpPr>
            <a:spLocks noGrp="1"/>
          </p:cNvSpPr>
          <p:nvPr>
            <p:ph type="sldNum" sz="quarter" idx="12"/>
          </p:nvPr>
        </p:nvSpPr>
        <p:spPr/>
        <p:txBody>
          <a:bodyPr/>
          <a:lstStyle>
            <a:extLst/>
          </a:lstStyle>
          <a:p>
            <a:pPr algn="r" rtl="0" fontAlgn="base">
              <a:spcBef>
                <a:spcPct val="0"/>
              </a:spcBef>
              <a:spcAft>
                <a:spcPct val="0"/>
              </a:spcAft>
            </a:pPr>
            <a:fld id="{E2426808-000B-4297-BF9C-977DC6A95DAA}"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Tree>
  </p:cSld>
  <p:clrMapOvr>
    <a:masterClrMapping/>
  </p:clrMapOvr>
  <p:transition spd="med">
    <p:strips dir="l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4" name="Footer Placeholder 3"/>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5" name="Slide Number Placeholder 4"/>
          <p:cNvSpPr>
            <a:spLocks noGrp="1"/>
          </p:cNvSpPr>
          <p:nvPr>
            <p:ph type="sldNum" sz="quarter" idx="12"/>
          </p:nvPr>
        </p:nvSpPr>
        <p:spPr/>
        <p:txBody>
          <a:bodyPr/>
          <a:lstStyle>
            <a:extLst/>
          </a:lstStyle>
          <a:p>
            <a:pPr algn="r" rtl="0" fontAlgn="base">
              <a:spcBef>
                <a:spcPct val="0"/>
              </a:spcBef>
              <a:spcAft>
                <a:spcPct val="0"/>
              </a:spcAft>
            </a:pPr>
            <a:fld id="{6FC39062-1B27-4A09-802E-9A07AEF17B91}"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strips dir="l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3" name="Footer Placeholder 2"/>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4" name="Slide Number Placeholder 3"/>
          <p:cNvSpPr>
            <a:spLocks noGrp="1"/>
          </p:cNvSpPr>
          <p:nvPr>
            <p:ph type="sldNum" sz="quarter" idx="12"/>
          </p:nvPr>
        </p:nvSpPr>
        <p:spPr/>
        <p:txBody>
          <a:bodyPr/>
          <a:lstStyle>
            <a:extLst/>
          </a:lstStyle>
          <a:p>
            <a:pPr algn="r" rtl="0" fontAlgn="base">
              <a:spcBef>
                <a:spcPct val="0"/>
              </a:spcBef>
              <a:spcAft>
                <a:spcPct val="0"/>
              </a:spcAft>
            </a:pPr>
            <a:fld id="{ECE47D0A-DA15-496D-8EBC-8854610B044A}"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Tree>
  </p:cSld>
  <p:clrMapOvr>
    <a:masterClrMapping/>
  </p:clrMapOvr>
  <p:transition spd="med">
    <p:strips dir="l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6" name="Footer Placeholder 5"/>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7" name="Slide Number Placeholder 6"/>
          <p:cNvSpPr>
            <a:spLocks noGrp="1"/>
          </p:cNvSpPr>
          <p:nvPr>
            <p:ph type="sldNum" sz="quarter" idx="12"/>
          </p:nvPr>
        </p:nvSpPr>
        <p:spPr/>
        <p:txBody>
          <a:bodyPr/>
          <a:lstStyle>
            <a:extLst/>
          </a:lstStyle>
          <a:p>
            <a:pPr algn="r" rtl="0" fontAlgn="base">
              <a:spcBef>
                <a:spcPct val="0"/>
              </a:spcBef>
              <a:spcAft>
                <a:spcPct val="0"/>
              </a:spcAft>
            </a:pPr>
            <a:fld id="{22731EDE-FD88-474C-BE04-E2E5F56B9958}"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Tree>
  </p:cSld>
  <p:clrMapOvr>
    <a:masterClrMapping/>
  </p:clrMapOvr>
  <p:transition spd="med">
    <p:strips dir="l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lgn="r" rtl="0" fontAlgn="base">
              <a:spcBef>
                <a:spcPct val="0"/>
              </a:spcBef>
              <a:spcAft>
                <a:spcPct val="0"/>
              </a:spcAft>
            </a:pPr>
            <a:fld id="{E0E0B86E-F8C3-4395-945A-C20184C711CB}"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spd="med">
    <p:strips dir="l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5" name="Footer Placeholder 4"/>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6" name="Slide Number Placeholder 5"/>
          <p:cNvSpPr>
            <a:spLocks noGrp="1"/>
          </p:cNvSpPr>
          <p:nvPr>
            <p:ph type="sldNum" sz="quarter" idx="12"/>
          </p:nvPr>
        </p:nvSpPr>
        <p:spPr/>
        <p:txBody>
          <a:bodyPr/>
          <a:lstStyle>
            <a:extLst/>
          </a:lstStyle>
          <a:p>
            <a:pPr algn="r" rtl="0" fontAlgn="base">
              <a:spcBef>
                <a:spcPct val="0"/>
              </a:spcBef>
              <a:spcAft>
                <a:spcPct val="0"/>
              </a:spcAft>
            </a:pPr>
            <a:fld id="{A06B9F61-C7CE-4886-9463-AF3274AC002E}"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Tree>
  </p:cSld>
  <p:clrMapOvr>
    <a:masterClrMapping/>
  </p:clrMapOvr>
  <p:transition spd="med">
    <p:strips dir="l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lgn="l"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5" name="Footer Placeholder 4"/>
          <p:cNvSpPr>
            <a:spLocks noGrp="1"/>
          </p:cNvSpPr>
          <p:nvPr>
            <p:ph type="ftr" sz="quarter" idx="11"/>
          </p:nvPr>
        </p:nvSpPr>
        <p:spPr/>
        <p:txBody>
          <a:bodyPr/>
          <a:lstStyle>
            <a:extLst/>
          </a:lstStyle>
          <a:p>
            <a:pPr algn="ctr" rtl="0" fontAlgn="base">
              <a:spcBef>
                <a:spcPct val="0"/>
              </a:spcBef>
              <a:spcAft>
                <a:spcPct val="0"/>
              </a:spcAft>
            </a:pPr>
            <a:endParaRPr lang="en-US" sz="1400" kern="1200">
              <a:solidFill>
                <a:srgbClr val="000000"/>
              </a:solidFill>
              <a:latin typeface="Times New Roman" pitchFamily="18" charset="0"/>
              <a:ea typeface="+mn-ea"/>
              <a:cs typeface="+mn-cs"/>
            </a:endParaRPr>
          </a:p>
        </p:txBody>
      </p:sp>
      <p:sp>
        <p:nvSpPr>
          <p:cNvPr id="6" name="Slide Number Placeholder 5"/>
          <p:cNvSpPr>
            <a:spLocks noGrp="1"/>
          </p:cNvSpPr>
          <p:nvPr>
            <p:ph type="sldNum" sz="quarter" idx="12"/>
          </p:nvPr>
        </p:nvSpPr>
        <p:spPr/>
        <p:txBody>
          <a:bodyPr/>
          <a:lstStyle>
            <a:extLst/>
          </a:lstStyle>
          <a:p>
            <a:pPr algn="r" rtl="0" fontAlgn="base">
              <a:spcBef>
                <a:spcPct val="0"/>
              </a:spcBef>
              <a:spcAft>
                <a:spcPct val="0"/>
              </a:spcAft>
            </a:pPr>
            <a:fld id="{F0C657BB-D49C-409C-903A-A16C6C92191D}" type="slidenum">
              <a:rPr lang="ar-SA" sz="1400" kern="1200" smtClean="0">
                <a:solidFill>
                  <a:srgbClr val="000000"/>
                </a:solidFill>
                <a:latin typeface="Times New Roman" pitchFamily="18" charset="0"/>
                <a:ea typeface="+mn-ea"/>
                <a:cs typeface="Times New Roman" pitchFamily="18" charset="0"/>
              </a:rPr>
              <a:pPr algn="r" rtl="0" fontAlgn="base">
                <a:spcBef>
                  <a:spcPct val="0"/>
                </a:spcBef>
                <a:spcAft>
                  <a:spcPct val="0"/>
                </a:spcAft>
              </a:pPr>
              <a:t>‹#›</a:t>
            </a:fld>
            <a:endParaRPr lang="en-US" sz="1400" kern="1200">
              <a:solidFill>
                <a:srgbClr val="000000"/>
              </a:solidFill>
              <a:latin typeface="Times New Roman" pitchFamily="18" charset="0"/>
              <a:ea typeface="+mn-ea"/>
              <a:cs typeface="Times New Roman" pitchFamily="18" charset="0"/>
            </a:endParaRPr>
          </a:p>
        </p:txBody>
      </p:sp>
    </p:spTree>
  </p:cSld>
  <p:clrMapOvr>
    <a:masterClrMapping/>
  </p:clrMapOvr>
  <p:transition spd="med">
    <p:strips dir="l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lgn="l" rtl="0" fontAlgn="base">
              <a:spcBef>
                <a:spcPct val="0"/>
              </a:spcBef>
              <a:spcAft>
                <a:spcPct val="0"/>
              </a:spcAft>
            </a:pPr>
            <a:endParaRPr lang="en-GB" kern="1200">
              <a:solidFill>
                <a:srgbClr val="FFFFFF"/>
              </a:solidFill>
              <a:ea typeface="+mn-ea"/>
              <a:cs typeface="+mn-cs"/>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0" fontAlgn="base">
              <a:spcBef>
                <a:spcPct val="0"/>
              </a:spcBef>
              <a:spcAft>
                <a:spcPct val="0"/>
              </a:spcAft>
            </a:pPr>
            <a:endParaRPr lang="en-GB" kern="1200">
              <a:solidFill>
                <a:srgbClr val="FFFFFF"/>
              </a:solidFill>
              <a:ea typeface="+mn-ea"/>
              <a:cs typeface="+mn-cs"/>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0" fontAlgn="base">
              <a:spcBef>
                <a:spcPct val="0"/>
              </a:spcBef>
              <a:spcAft>
                <a:spcPct val="0"/>
              </a:spcAft>
            </a:pPr>
            <a:fld id="{1DEB602C-3DED-4DE8-BA01-843EFB20A8BD}" type="slidenum">
              <a:rPr lang="en-GB" kern="1200" smtClean="0">
                <a:solidFill>
                  <a:srgbClr val="FFFFFF"/>
                </a:solidFill>
                <a:ea typeface="+mn-ea"/>
                <a:cs typeface="+mn-cs"/>
              </a:rPr>
              <a:pPr rtl="0" fontAlgn="base">
                <a:spcBef>
                  <a:spcPct val="0"/>
                </a:spcBef>
                <a:spcAft>
                  <a:spcPct val="0"/>
                </a:spcAft>
              </a:pPr>
              <a:t>‹#›</a:t>
            </a:fld>
            <a:endParaRPr lang="en-GB" kern="1200">
              <a:solidFill>
                <a:srgbClr val="FFFFFF"/>
              </a:solidFill>
              <a:ea typeface="+mn-ea"/>
              <a:cs typeface="+mn-cs"/>
            </a:endParaRP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spd="med">
    <p:strips dir="ld"/>
  </p:transition>
  <p:timing>
    <p:tnLst>
      <p:par>
        <p:cTn id="1" dur="indefinite" restart="never" nodeType="tmRoot"/>
      </p:par>
    </p:tnLst>
  </p:timing>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emedicine.medscape.com/article/828456-overview"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EG" dirty="0"/>
          </a:p>
        </p:txBody>
      </p:sp>
      <p:sp>
        <p:nvSpPr>
          <p:cNvPr id="3" name="Subtitle 2"/>
          <p:cNvSpPr>
            <a:spLocks noGrp="1"/>
          </p:cNvSpPr>
          <p:nvPr>
            <p:ph type="subTitle" idx="1"/>
          </p:nvPr>
        </p:nvSpPr>
        <p:spPr/>
        <p:txBody>
          <a:bodyPr/>
          <a:lstStyle/>
          <a:p>
            <a:endParaRPr lang="ar-EG"/>
          </a:p>
        </p:txBody>
      </p:sp>
      <p:pic>
        <p:nvPicPr>
          <p:cNvPr id="4" name="Picture 2" descr="C:\Documents and Settings\FAHEEM KHATTAK\Desktop\Picture1.jpg"/>
          <p:cNvPicPr>
            <a:picLocks noGrp="1" noChangeAspect="1" noChangeArrowheads="1"/>
          </p:cNvPicPr>
          <p:nvPr>
            <p:ph idx="4294967295"/>
          </p:nvPr>
        </p:nvPicPr>
        <p:blipFill>
          <a:blip r:embed="rId2"/>
          <a:srcRect/>
          <a:stretch>
            <a:fillRect/>
          </a:stretch>
        </p:blipFill>
        <p:spPr>
          <a:xfrm>
            <a:off x="0" y="0"/>
            <a:ext cx="9144000" cy="6858000"/>
          </a:xfrm>
          <a:noFill/>
        </p:spPr>
      </p:pic>
    </p:spTree>
  </p:cSld>
  <p:clrMapOvr>
    <a:masterClrMapping/>
  </p:clrMapOvr>
  <p:transition spd="med">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ar-EG" sz="23900" dirty="0" smtClean="0">
                <a:solidFill>
                  <a:srgbClr val="FF0000"/>
                </a:solidFill>
              </a:rPr>
              <a:t>عدنا</a:t>
            </a:r>
            <a:endParaRPr lang="ar-EG" sz="23900" dirty="0">
              <a:solidFill>
                <a:srgbClr val="FF0000"/>
              </a:solidFill>
            </a:endParaRPr>
          </a:p>
        </p:txBody>
      </p:sp>
      <p:sp>
        <p:nvSpPr>
          <p:cNvPr id="3" name="Subtitle 2"/>
          <p:cNvSpPr>
            <a:spLocks noGrp="1"/>
          </p:cNvSpPr>
          <p:nvPr>
            <p:ph type="subTitle" idx="1"/>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04800"/>
            <a:ext cx="6172200" cy="2133599"/>
          </a:xfrm>
        </p:spPr>
        <p:style>
          <a:lnRef idx="2">
            <a:schemeClr val="accent2"/>
          </a:lnRef>
          <a:fillRef idx="1">
            <a:schemeClr val="lt1"/>
          </a:fillRef>
          <a:effectRef idx="0">
            <a:schemeClr val="accent2"/>
          </a:effectRef>
          <a:fontRef idx="minor">
            <a:schemeClr val="dk1"/>
          </a:fontRef>
        </p:style>
        <p:txBody>
          <a:bodyPr>
            <a:noAutofit/>
          </a:bodyPr>
          <a:lstStyle/>
          <a:p>
            <a:pPr algn="ctr"/>
            <a:r>
              <a:rPr lang="en-US" sz="3600" dirty="0" smtClean="0">
                <a:solidFill>
                  <a:srgbClr val="FF0000"/>
                </a:solidFill>
                <a:effectLst/>
                <a:latin typeface="Times New Roman" pitchFamily="18" charset="0"/>
                <a:cs typeface="Times New Roman" pitchFamily="18" charset="0"/>
              </a:rPr>
              <a:t>Burn  basic  facts and management principles part 2</a:t>
            </a:r>
            <a:r>
              <a:rPr lang="en-US" sz="3600" dirty="0" smtClean="0">
                <a:solidFill>
                  <a:srgbClr val="FF0000"/>
                </a:solidFill>
                <a:latin typeface="Times New Roman" pitchFamily="18" charset="0"/>
                <a:cs typeface="Times New Roman" pitchFamily="18" charset="0"/>
              </a:rPr>
              <a:t/>
            </a:r>
            <a:br>
              <a:rPr lang="en-US" sz="3600" dirty="0" smtClean="0">
                <a:solidFill>
                  <a:srgbClr val="FF0000"/>
                </a:solidFill>
                <a:latin typeface="Times New Roman" pitchFamily="18" charset="0"/>
                <a:cs typeface="Times New Roman" pitchFamily="18" charset="0"/>
              </a:rPr>
            </a:br>
            <a:r>
              <a:rPr lang="en-US" sz="3200" dirty="0" smtClean="0">
                <a:solidFill>
                  <a:schemeClr val="tx2">
                    <a:lumMod val="75000"/>
                  </a:schemeClr>
                </a:solidFill>
                <a:latin typeface="Times New Roman" pitchFamily="18" charset="0"/>
                <a:cs typeface="Times New Roman" pitchFamily="18" charset="0"/>
              </a:rPr>
              <a:t>BY</a:t>
            </a:r>
            <a:r>
              <a:rPr lang="en-US" sz="3200" dirty="0" smtClean="0">
                <a:solidFill>
                  <a:srgbClr val="FF0000"/>
                </a:solidFill>
                <a:latin typeface="Times New Roman" pitchFamily="18" charset="0"/>
                <a:cs typeface="Times New Roman" pitchFamily="18" charset="0"/>
              </a:rPr>
              <a:t/>
            </a:r>
            <a:br>
              <a:rPr lang="en-US" sz="3200" dirty="0" smtClean="0">
                <a:solidFill>
                  <a:srgbClr val="FF0000"/>
                </a:solidFill>
                <a:latin typeface="Times New Roman" pitchFamily="18" charset="0"/>
                <a:cs typeface="Times New Roman" pitchFamily="18" charset="0"/>
              </a:rPr>
            </a:br>
            <a:r>
              <a:rPr lang="en-US" sz="3200" dirty="0" smtClean="0">
                <a:solidFill>
                  <a:srgbClr val="FF0000"/>
                </a:solidFill>
                <a:latin typeface="Times New Roman" pitchFamily="18" charset="0"/>
                <a:cs typeface="Times New Roman" pitchFamily="18" charset="0"/>
              </a:rPr>
              <a:t>Tamer </a:t>
            </a:r>
            <a:r>
              <a:rPr lang="en-US" sz="3200" dirty="0" err="1" smtClean="0">
                <a:solidFill>
                  <a:srgbClr val="FF0000"/>
                </a:solidFill>
                <a:latin typeface="Times New Roman" pitchFamily="18" charset="0"/>
                <a:cs typeface="Times New Roman" pitchFamily="18" charset="0"/>
              </a:rPr>
              <a:t>Rushdy</a:t>
            </a:r>
            <a:endParaRPr lang="ar-EG" sz="3200" dirty="0">
              <a:latin typeface="Times New Roman" pitchFamily="18" charset="0"/>
              <a:cs typeface="Times New Roman" pitchFamily="18" charset="0"/>
            </a:endParaRPr>
          </a:p>
        </p:txBody>
      </p:sp>
      <p:sp>
        <p:nvSpPr>
          <p:cNvPr id="3" name="Subtitle 2"/>
          <p:cNvSpPr>
            <a:spLocks noGrp="1"/>
          </p:cNvSpPr>
          <p:nvPr>
            <p:ph type="subTitle" idx="1"/>
          </p:nvPr>
        </p:nvSpPr>
        <p:spPr>
          <a:xfrm>
            <a:off x="685800" y="3505200"/>
            <a:ext cx="7772400" cy="1199704"/>
          </a:xfrm>
        </p:spPr>
        <p:txBody>
          <a:bodyPr>
            <a:normAutofit/>
          </a:bodyPr>
          <a:lstStyle/>
          <a:p>
            <a:pPr algn="ctr"/>
            <a:r>
              <a:rPr lang="ar-EG" sz="3600" dirty="0" smtClean="0">
                <a:solidFill>
                  <a:schemeClr val="accent6">
                    <a:lumMod val="75000"/>
                  </a:schemeClr>
                </a:solidFill>
              </a:rPr>
              <a:t>النار التى خوف الله بها عباده فى الآخره و جعلها ابتلاء للصالحين و انذارا للعاصين فى الدنيا</a:t>
            </a:r>
          </a:p>
          <a:p>
            <a:pPr algn="ctr"/>
            <a:endParaRPr lang="ar-EG" sz="3600" dirty="0">
              <a:solidFill>
                <a:schemeClr val="accent6">
                  <a:lumMod val="75000"/>
                </a:schemeClr>
              </a:solidFill>
            </a:endParaRPr>
          </a:p>
        </p:txBody>
      </p:sp>
      <p:pic>
        <p:nvPicPr>
          <p:cNvPr id="1028" name="Picture 4" descr="E:\surgery\burn seminar\fire.jpg"/>
          <p:cNvPicPr>
            <a:picLocks noChangeAspect="1" noChangeArrowheads="1"/>
          </p:cNvPicPr>
          <p:nvPr/>
        </p:nvPicPr>
        <p:blipFill>
          <a:blip r:embed="rId2"/>
          <a:srcRect/>
          <a:stretch>
            <a:fillRect/>
          </a:stretch>
        </p:blipFill>
        <p:spPr bwMode="auto">
          <a:xfrm>
            <a:off x="0" y="0"/>
            <a:ext cx="1981200" cy="3429000"/>
          </a:xfrm>
          <a:prstGeom prst="rect">
            <a:avLst/>
          </a:prstGeom>
          <a:noFill/>
        </p:spPr>
      </p:pic>
    </p:spTree>
  </p:cSld>
  <p:clrMapOvr>
    <a:masterClrMapping/>
  </p:clrMapOvr>
  <p:transition spd="med">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2000" fill="hold"/>
                                        <p:tgtEl>
                                          <p:spTgt spid="1028"/>
                                        </p:tgtEl>
                                        <p:attrNameLst>
                                          <p:attrName>ppt_x</p:attrName>
                                        </p:attrNameLst>
                                      </p:cBhvr>
                                      <p:tavLst>
                                        <p:tav tm="0">
                                          <p:val>
                                            <p:strVal val="1+#ppt_w/2"/>
                                          </p:val>
                                        </p:tav>
                                        <p:tav tm="100000">
                                          <p:val>
                                            <p:strVal val="#ppt_x"/>
                                          </p:val>
                                        </p:tav>
                                      </p:tavLst>
                                    </p:anim>
                                    <p:anim calcmode="lin" valueType="num">
                                      <p:cBhvr additive="base">
                                        <p:cTn id="14" dur="2000" fill="hold"/>
                                        <p:tgtEl>
                                          <p:spTgt spid="10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Autofit/>
          </a:bodyPr>
          <a:lstStyle/>
          <a:p>
            <a:pPr algn="l" rtl="0">
              <a:buNone/>
            </a:pPr>
            <a:r>
              <a:rPr lang="en-US" sz="32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total 2º and 3º burns &gt; 10% TBSA in patients &lt; 10 or &gt; 50 years of age</a:t>
            </a:r>
          </a:p>
          <a:p>
            <a:pPr algn="l" rtl="0">
              <a:buNone/>
            </a:pPr>
            <a:r>
              <a:rPr lang="en-US" sz="32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total 2º and 3º burns &gt; 20% TBSA in patients any age</a:t>
            </a:r>
          </a:p>
          <a:p>
            <a:pPr algn="l" rtl="0">
              <a:buNone/>
            </a:pPr>
            <a:r>
              <a:rPr lang="en-US" sz="32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3º burns &gt; 5% TBSA in patients any age</a:t>
            </a:r>
          </a:p>
          <a:p>
            <a:pPr algn="l" rtl="0">
              <a:buNone/>
            </a:pPr>
            <a:r>
              <a:rPr lang="en-US" sz="32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2º or 3º burns with threat of serious functional or cosmetic impairment (i.e. face, hands, feet, genitalia, perineum, major joints).</a:t>
            </a:r>
          </a:p>
        </p:txBody>
      </p:sp>
      <p:sp>
        <p:nvSpPr>
          <p:cNvPr id="4" name="Title 3"/>
          <p:cNvSpPr>
            <a:spLocks noGrp="1"/>
          </p:cNvSpPr>
          <p:nvPr>
            <p:ph type="title"/>
          </p:nvPr>
        </p:nvSpPr>
        <p:spPr>
          <a:xfrm>
            <a:off x="914400" y="381000"/>
            <a:ext cx="8229600" cy="1143000"/>
          </a:xfrm>
        </p:spPr>
        <p:txBody>
          <a:bodyPr>
            <a:normAutofit/>
          </a:bodyPr>
          <a:lstStyle/>
          <a:p>
            <a:pPr algn="ctr"/>
            <a:r>
              <a:rPr lang="en-US" sz="3600" b="1" u="sng" dirty="0" smtClean="0">
                <a:solidFill>
                  <a:schemeClr val="accent3"/>
                </a:solidFill>
              </a:rPr>
              <a:t>BURN CENTER ADMISSION  CRITERIA </a:t>
            </a:r>
            <a:endParaRPr lang="ar-EG" sz="3600" dirty="0">
              <a:solidFill>
                <a:schemeClr val="accent3"/>
              </a:solidFill>
            </a:endParaRPr>
          </a:p>
        </p:txBody>
      </p:sp>
    </p:spTree>
  </p:cSld>
  <p:clrMapOvr>
    <a:masterClrMapping/>
  </p:clrMapOvr>
  <p:transition spd="med">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483291"/>
          </a:xfrm>
        </p:spPr>
        <p:txBody>
          <a:bodyPr>
            <a:normAutofit/>
          </a:bodyPr>
          <a:lstStyle/>
          <a:p>
            <a:pPr algn="l" rtl="0">
              <a:buNone/>
            </a:pPr>
            <a:r>
              <a:rPr lang="en-US" sz="24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inhalation injury (may lead to respiratory distress)</a:t>
            </a:r>
          </a:p>
          <a:p>
            <a:pPr algn="l" rtl="0">
              <a:buNone/>
            </a:pPr>
            <a:r>
              <a:rPr lang="en-US" sz="2800" dirty="0" smtClean="0">
                <a:latin typeface="Times New Roman" pitchFamily="18" charset="0"/>
                <a:cs typeface="Times New Roman" pitchFamily="18" charset="0"/>
              </a:rPr>
              <a:t>❏ electrical burns (internal injury underestimated by TBSA)</a:t>
            </a:r>
          </a:p>
          <a:p>
            <a:pPr algn="l" rtl="0">
              <a:buNone/>
            </a:pPr>
            <a:r>
              <a:rPr lang="en-US" sz="2800" dirty="0" smtClean="0">
                <a:latin typeface="Times New Roman" pitchFamily="18" charset="0"/>
                <a:cs typeface="Times New Roman" pitchFamily="18" charset="0"/>
              </a:rPr>
              <a:t>❏ chemical burns posing threat of functional or cosmetic impairment</a:t>
            </a:r>
          </a:p>
          <a:p>
            <a:pPr algn="l" rtl="0">
              <a:buNone/>
            </a:pPr>
            <a:r>
              <a:rPr lang="en-US" sz="2800" dirty="0" smtClean="0">
                <a:latin typeface="Times New Roman" pitchFamily="18" charset="0"/>
                <a:cs typeface="Times New Roman" pitchFamily="18" charset="0"/>
              </a:rPr>
              <a:t>❏ burns associated with major trauma</a:t>
            </a:r>
          </a:p>
        </p:txBody>
      </p:sp>
      <p:sp>
        <p:nvSpPr>
          <p:cNvPr id="3" name="Title 2"/>
          <p:cNvSpPr>
            <a:spLocks noGrp="1"/>
          </p:cNvSpPr>
          <p:nvPr>
            <p:ph type="title"/>
          </p:nvPr>
        </p:nvSpPr>
        <p:spPr/>
        <p:txBody>
          <a:bodyPr>
            <a:normAutofit/>
          </a:bodyPr>
          <a:lstStyle/>
          <a:p>
            <a:pPr marL="365760" indent="-256032" rtl="0">
              <a:spcBef>
                <a:spcPts val="400"/>
              </a:spcBef>
              <a:buClr>
                <a:schemeClr val="accent1"/>
              </a:buClr>
              <a:buSzPct val="68000"/>
              <a:buFont typeface="Wingdings 3"/>
              <a:buChar char=""/>
            </a:pPr>
            <a:endParaRPr lang="ar-EG" sz="2400" dirty="0" smtClean="0">
              <a:solidFill>
                <a:schemeClr val="tx1"/>
              </a:solidFill>
              <a:latin typeface="Times New Roman" pitchFamily="18" charset="0"/>
              <a:ea typeface="+mn-ea"/>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8534400" cy="4754563"/>
          </a:xfrm>
        </p:spPr>
        <p:txBody>
          <a:bodyPr>
            <a:normAutofit/>
          </a:bodyPr>
          <a:lstStyle/>
          <a:p>
            <a:pPr algn="l" rtl="0">
              <a:buFont typeface="Wingdings" pitchFamily="2" charset="2"/>
              <a:buChar char="§"/>
            </a:pPr>
            <a:r>
              <a:rPr lang="en-US" sz="2800" dirty="0" smtClean="0">
                <a:solidFill>
                  <a:srgbClr val="002060"/>
                </a:solidFill>
                <a:latin typeface="Times New Roman" pitchFamily="18" charset="0"/>
                <a:cs typeface="Times New Roman" pitchFamily="18" charset="0"/>
              </a:rPr>
              <a:t>Focus of burn treatment is then shifted to the definitive burn wound treatment and to the general support of the patient, which include</a:t>
            </a:r>
            <a:r>
              <a:rPr lang="en-US" sz="2800" dirty="0" smtClean="0">
                <a:latin typeface="Times New Roman" pitchFamily="18" charset="0"/>
                <a:cs typeface="Times New Roman" pitchFamily="18" charset="0"/>
              </a:rPr>
              <a:t>:</a:t>
            </a:r>
          </a:p>
          <a:p>
            <a:pPr algn="l" rtl="0">
              <a:buNone/>
            </a:pPr>
            <a:endParaRPr lang="en-US" sz="2800" dirty="0" smtClean="0">
              <a:latin typeface="Times New Roman" pitchFamily="18" charset="0"/>
              <a:cs typeface="Times New Roman" pitchFamily="18" charset="0"/>
            </a:endParaRPr>
          </a:p>
          <a:p>
            <a:pPr marL="719138" indent="-87313" algn="l" rtl="0"/>
            <a:r>
              <a:rPr lang="en-US" sz="2800" dirty="0" smtClean="0">
                <a:latin typeface="Times New Roman" pitchFamily="18" charset="0"/>
                <a:cs typeface="Times New Roman" pitchFamily="18" charset="0"/>
              </a:rPr>
              <a:t>Wound care and coverage</a:t>
            </a:r>
          </a:p>
          <a:p>
            <a:pPr marL="719138" indent="-87313" algn="l" rtl="0"/>
            <a:r>
              <a:rPr lang="en-US" sz="2800" dirty="0" smtClean="0">
                <a:latin typeface="Times New Roman" pitchFamily="18" charset="0"/>
                <a:cs typeface="Times New Roman" pitchFamily="18" charset="0"/>
              </a:rPr>
              <a:t>Nutritional support</a:t>
            </a:r>
          </a:p>
          <a:p>
            <a:pPr marL="719138" indent="-87313" algn="l" rtl="0"/>
            <a:r>
              <a:rPr lang="en-US" sz="2800" dirty="0" smtClean="0">
                <a:latin typeface="Times New Roman" pitchFamily="18" charset="0"/>
                <a:cs typeface="Times New Roman" pitchFamily="18" charset="0"/>
              </a:rPr>
              <a:t>Infection diagnosis and management</a:t>
            </a:r>
          </a:p>
          <a:p>
            <a:pPr marL="719138" indent="-87313" algn="l" rtl="0"/>
            <a:r>
              <a:rPr lang="en-US" sz="2800" dirty="0" smtClean="0">
                <a:latin typeface="Times New Roman" pitchFamily="18" charset="0"/>
                <a:cs typeface="Times New Roman" pitchFamily="18" charset="0"/>
              </a:rPr>
              <a:t>Rehabilitation  and management of  burn wound  </a:t>
            </a:r>
            <a:r>
              <a:rPr lang="en-US" sz="2800" dirty="0" err="1" smtClean="0">
                <a:latin typeface="Times New Roman" pitchFamily="18" charset="0"/>
                <a:cs typeface="Times New Roman" pitchFamily="18" charset="0"/>
              </a:rPr>
              <a:t>sequale</a:t>
            </a:r>
            <a:endParaRPr lang="en-US" sz="2800" dirty="0" smtClean="0">
              <a:latin typeface="Times New Roman" pitchFamily="18" charset="0"/>
              <a:cs typeface="Times New Roman" pitchFamily="18" charset="0"/>
            </a:endParaRPr>
          </a:p>
          <a:p>
            <a:pPr algn="l" rtl="0">
              <a:buNone/>
            </a:pPr>
            <a:endParaRPr lang="ar-EG" dirty="0"/>
          </a:p>
        </p:txBody>
      </p:sp>
      <p:sp>
        <p:nvSpPr>
          <p:cNvPr id="2" name="Title 1"/>
          <p:cNvSpPr>
            <a:spLocks noGrp="1"/>
          </p:cNvSpPr>
          <p:nvPr>
            <p:ph type="title"/>
          </p:nvPr>
        </p:nvSpPr>
        <p:spPr/>
        <p:txBody>
          <a:bodyPr>
            <a:normAutofit/>
          </a:bodyPr>
          <a:lstStyle/>
          <a:p>
            <a:r>
              <a:rPr lang="en-US" sz="3200" u="sng" dirty="0" smtClean="0">
                <a:solidFill>
                  <a:srgbClr val="FF0000"/>
                </a:solidFill>
              </a:rPr>
              <a:t>Today</a:t>
            </a:r>
            <a:endParaRPr lang="ar-EG" sz="3200" u="sng" dirty="0" smtClean="0">
              <a:solidFill>
                <a:srgbClr val="FF0000"/>
              </a:solidFill>
            </a:endParaRPr>
          </a:p>
        </p:txBody>
      </p:sp>
    </p:spTree>
  </p:cSld>
  <p:clrMapOvr>
    <a:masterClrMapping/>
  </p:clrMapOvr>
  <p:transition spd="med">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144000" cy="5867400"/>
          </a:xfrm>
        </p:spPr>
        <p:txBody>
          <a:bodyPr>
            <a:noAutofit/>
          </a:bodyPr>
          <a:lstStyle/>
          <a:p>
            <a:pPr algn="l" rtl="0"/>
            <a:r>
              <a:rPr lang="en-US" sz="2800" dirty="0" smtClean="0">
                <a:latin typeface="Times New Roman" pitchFamily="18" charset="0"/>
                <a:cs typeface="Times New Roman" pitchFamily="18" charset="0"/>
              </a:rPr>
              <a:t>Full-thickness circumferential burns result in the formation of a tough, inelastic mass of burnt tissue (</a:t>
            </a:r>
            <a:r>
              <a:rPr lang="en-US" sz="2800" b="1" i="1" dirty="0" err="1" smtClean="0">
                <a:latin typeface="Times New Roman" pitchFamily="18" charset="0"/>
                <a:cs typeface="Times New Roman" pitchFamily="18" charset="0"/>
              </a:rPr>
              <a:t>eschar</a:t>
            </a:r>
            <a:r>
              <a:rPr lang="en-US" sz="2800" dirty="0" smtClean="0">
                <a:latin typeface="Times New Roman" pitchFamily="18" charset="0"/>
                <a:cs typeface="Times New Roman" pitchFamily="18" charset="0"/>
              </a:rPr>
              <a:t>).</a:t>
            </a:r>
            <a:endParaRPr lang="ar-EG"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The </a:t>
            </a:r>
            <a:r>
              <a:rPr lang="en-US" sz="2800" dirty="0" err="1" smtClean="0">
                <a:latin typeface="Times New Roman" pitchFamily="18" charset="0"/>
                <a:cs typeface="Times New Roman" pitchFamily="18" charset="0"/>
              </a:rPr>
              <a:t>eschar</a:t>
            </a:r>
            <a:r>
              <a:rPr lang="en-US" sz="2800" dirty="0" smtClean="0">
                <a:latin typeface="Times New Roman" pitchFamily="18" charset="0"/>
                <a:cs typeface="Times New Roman" pitchFamily="18" charset="0"/>
              </a:rPr>
              <a:t>, may due to this inelasticity, results in the burn-induced </a:t>
            </a:r>
            <a:r>
              <a:rPr lang="en-US" sz="2800" dirty="0" smtClean="0">
                <a:latin typeface="Times New Roman" pitchFamily="18" charset="0"/>
                <a:cs typeface="Times New Roman" pitchFamily="18" charset="0"/>
                <a:hlinkClick r:id="rId2" action="ppaction://hlinkfile"/>
              </a:rPr>
              <a:t>compartment syndrome</a:t>
            </a:r>
            <a:r>
              <a:rPr lang="en-US" sz="2800" dirty="0" smtClean="0">
                <a:latin typeface="Times New Roman" pitchFamily="18" charset="0"/>
                <a:cs typeface="Times New Roman" pitchFamily="18" charset="0"/>
              </a:rPr>
              <a:t>.</a:t>
            </a:r>
            <a:endParaRPr lang="ar-EG"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This is caused by the accumulation of extracellular and </a:t>
            </a:r>
            <a:r>
              <a:rPr lang="en-US" sz="2800" dirty="0" err="1" smtClean="0">
                <a:latin typeface="Times New Roman" pitchFamily="18" charset="0"/>
                <a:cs typeface="Times New Roman" pitchFamily="18" charset="0"/>
              </a:rPr>
              <a:t>extravascular</a:t>
            </a:r>
            <a:r>
              <a:rPr lang="en-US" sz="2800" dirty="0" smtClean="0">
                <a:latin typeface="Times New Roman" pitchFamily="18" charset="0"/>
                <a:cs typeface="Times New Roman" pitchFamily="18" charset="0"/>
              </a:rPr>
              <a:t> fluid within confined anatomic spaces</a:t>
            </a:r>
            <a:endParaRPr lang="ar-EG"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The excessive fluid causes the </a:t>
            </a:r>
            <a:r>
              <a:rPr lang="en-US" sz="2800" dirty="0" err="1" smtClean="0">
                <a:latin typeface="Times New Roman" pitchFamily="18" charset="0"/>
                <a:cs typeface="Times New Roman" pitchFamily="18" charset="0"/>
              </a:rPr>
              <a:t>intracompartmental</a:t>
            </a:r>
            <a:r>
              <a:rPr lang="en-US" sz="2800" dirty="0" smtClean="0">
                <a:latin typeface="Times New Roman" pitchFamily="18" charset="0"/>
                <a:cs typeface="Times New Roman" pitchFamily="18" charset="0"/>
              </a:rPr>
              <a:t> pressure to increase, resulting in collapse of the contained vascular and lymphatic structures and, hence, loss of tissue viability</a:t>
            </a:r>
            <a:r>
              <a:rPr lang="en-US" sz="2800" dirty="0" smtClean="0"/>
              <a:t>. </a:t>
            </a:r>
            <a:endParaRPr lang="ar-EG" sz="2800" dirty="0"/>
          </a:p>
        </p:txBody>
      </p:sp>
      <p:sp>
        <p:nvSpPr>
          <p:cNvPr id="3" name="Title 2"/>
          <p:cNvSpPr>
            <a:spLocks noGrp="1"/>
          </p:cNvSpPr>
          <p:nvPr>
            <p:ph type="title"/>
          </p:nvPr>
        </p:nvSpPr>
        <p:spPr/>
        <p:txBody>
          <a:bodyPr>
            <a:normAutofit/>
          </a:bodyPr>
          <a:lstStyle/>
          <a:p>
            <a:r>
              <a:rPr lang="en-US" sz="3200" i="1" u="sng" dirty="0" smtClean="0">
                <a:solidFill>
                  <a:schemeClr val="accent3"/>
                </a:solidFill>
              </a:rPr>
              <a:t>Emergency </a:t>
            </a:r>
            <a:r>
              <a:rPr lang="en-US" sz="3200" i="1" u="sng" dirty="0" err="1" smtClean="0">
                <a:solidFill>
                  <a:schemeClr val="accent3"/>
                </a:solidFill>
              </a:rPr>
              <a:t>Escharotomy</a:t>
            </a:r>
            <a:r>
              <a:rPr lang="en-US" sz="3200" i="1" u="sng" dirty="0" smtClean="0">
                <a:solidFill>
                  <a:schemeClr val="accent3"/>
                </a:solidFill>
              </a:rPr>
              <a:t/>
            </a:r>
            <a:br>
              <a:rPr lang="en-US" sz="3200" i="1" u="sng" dirty="0" smtClean="0">
                <a:solidFill>
                  <a:schemeClr val="accent3"/>
                </a:solidFill>
              </a:rPr>
            </a:b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l" rtl="0">
              <a:buFont typeface="Wingdings" pitchFamily="2" charset="2"/>
              <a:buChar char="q"/>
            </a:pPr>
            <a:r>
              <a:rPr lang="en-US" sz="2800" dirty="0" smtClean="0">
                <a:solidFill>
                  <a:srgbClr val="002060"/>
                </a:solidFill>
                <a:latin typeface="Times New Roman" pitchFamily="18" charset="0"/>
                <a:cs typeface="Times New Roman" pitchFamily="18" charset="0"/>
              </a:rPr>
              <a:t>The presence of a circumferential </a:t>
            </a:r>
            <a:r>
              <a:rPr lang="en-US" sz="2800" dirty="0" err="1" smtClean="0">
                <a:solidFill>
                  <a:srgbClr val="002060"/>
                </a:solidFill>
                <a:latin typeface="Times New Roman" pitchFamily="18" charset="0"/>
                <a:cs typeface="Times New Roman" pitchFamily="18" charset="0"/>
              </a:rPr>
              <a:t>eschar</a:t>
            </a:r>
            <a:r>
              <a:rPr lang="en-US" sz="2800" dirty="0" smtClean="0">
                <a:solidFill>
                  <a:srgbClr val="002060"/>
                </a:solidFill>
                <a:latin typeface="Times New Roman" pitchFamily="18" charset="0"/>
                <a:cs typeface="Times New Roman" pitchFamily="18" charset="0"/>
              </a:rPr>
              <a:t> with one of the following</a:t>
            </a:r>
            <a:r>
              <a:rPr lang="en-US" sz="2800" dirty="0" smtClean="0">
                <a:latin typeface="Times New Roman" pitchFamily="18" charset="0"/>
                <a:cs typeface="Times New Roman" pitchFamily="18" charset="0"/>
              </a:rPr>
              <a:t>:</a:t>
            </a:r>
          </a:p>
          <a:p>
            <a:pPr algn="l" rtl="0">
              <a:buNone/>
            </a:pPr>
            <a:endParaRPr lang="en-US" sz="2800" dirty="0" smtClean="0">
              <a:latin typeface="Times New Roman" pitchFamily="18" charset="0"/>
              <a:cs typeface="Times New Roman" pitchFamily="18" charset="0"/>
            </a:endParaRPr>
          </a:p>
          <a:p>
            <a:pPr marL="631825" indent="-369888" algn="l" rtl="0">
              <a:buFont typeface="Wingdings" pitchFamily="2" charset="2"/>
              <a:buChar char="ü"/>
            </a:pPr>
            <a:r>
              <a:rPr lang="en-US" sz="2800" dirty="0" smtClean="0">
                <a:latin typeface="Times New Roman" pitchFamily="18" charset="0"/>
                <a:cs typeface="Times New Roman" pitchFamily="18" charset="0"/>
              </a:rPr>
              <a:t> Impending or established vascular compromise of the extremities or digits.</a:t>
            </a:r>
          </a:p>
          <a:p>
            <a:pPr marL="631825" indent="-369888" algn="l" rtl="0">
              <a:buFont typeface="Wingdings" pitchFamily="2" charset="2"/>
              <a:buChar char="ü"/>
            </a:pPr>
            <a:r>
              <a:rPr lang="en-US" sz="2800" dirty="0" smtClean="0">
                <a:latin typeface="Times New Roman" pitchFamily="18" charset="0"/>
                <a:cs typeface="Times New Roman" pitchFamily="18" charset="0"/>
              </a:rPr>
              <a:t>  Impending or established respiratory compromise due to circumferential torso burns</a:t>
            </a:r>
          </a:p>
          <a:p>
            <a:pPr algn="l" rtl="0"/>
            <a:endParaRPr lang="ar-EG"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pPr rtl="0"/>
            <a:r>
              <a:rPr lang="ar-EG" sz="3200" u="sng" dirty="0" smtClean="0">
                <a:solidFill>
                  <a:schemeClr val="accent3"/>
                </a:solidFill>
              </a:rPr>
              <a:t> </a:t>
            </a:r>
            <a:r>
              <a:rPr lang="en-US" sz="3200" i="1" u="sng" dirty="0" smtClean="0">
                <a:solidFill>
                  <a:schemeClr val="accent3"/>
                </a:solidFill>
              </a:rPr>
              <a:t>Indications Emergency </a:t>
            </a:r>
            <a:r>
              <a:rPr lang="en-US" sz="3200" i="1" u="sng" dirty="0" err="1" smtClean="0">
                <a:solidFill>
                  <a:schemeClr val="accent3"/>
                </a:solidFill>
              </a:rPr>
              <a:t>Escharotomy</a:t>
            </a:r>
            <a:r>
              <a:rPr lang="en-US" sz="3200" u="sng" dirty="0" smtClean="0">
                <a:solidFill>
                  <a:schemeClr val="accent3"/>
                </a:solidFill>
              </a:rPr>
              <a:t>,</a:t>
            </a:r>
            <a:endParaRPr lang="ar-EG" sz="3200"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00200"/>
            <a:ext cx="8763000" cy="4876800"/>
          </a:xfrm>
        </p:spPr>
        <p:txBody>
          <a:bodyPr>
            <a:noAutofit/>
          </a:bodyPr>
          <a:lstStyle/>
          <a:p>
            <a:pPr algn="l" rtl="0"/>
            <a:r>
              <a:rPr lang="en-US" sz="2800" dirty="0" smtClean="0">
                <a:latin typeface="Times New Roman" pitchFamily="18" charset="0"/>
                <a:cs typeface="Times New Roman" pitchFamily="18" charset="0"/>
              </a:rPr>
              <a:t>Neurovascular integrity should be monitored frequently and in a scheduled manner. </a:t>
            </a:r>
          </a:p>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Capillary refilling time, Doppler signals, pulse </a:t>
            </a:r>
            <a:r>
              <a:rPr lang="en-US" sz="2800" dirty="0" err="1" smtClean="0">
                <a:latin typeface="Times New Roman" pitchFamily="18" charset="0"/>
                <a:cs typeface="Times New Roman" pitchFamily="18" charset="0"/>
              </a:rPr>
              <a:t>oximetry</a:t>
            </a:r>
            <a:r>
              <a:rPr lang="en-US" sz="2800" dirty="0" smtClean="0">
                <a:latin typeface="Times New Roman" pitchFamily="18" charset="0"/>
                <a:cs typeface="Times New Roman" pitchFamily="18" charset="0"/>
              </a:rPr>
              <a:t>, and sensation distal to the burned area should be checked every hour. </a:t>
            </a:r>
          </a:p>
          <a:p>
            <a:pPr algn="l" rtl="0">
              <a:buNone/>
            </a:pPr>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Limb deep compartment pressures should be checked initially to establish a baseline. </a:t>
            </a:r>
          </a:p>
          <a:p>
            <a:pPr algn="l" rtl="0"/>
            <a:endParaRPr lang="en-US" sz="2800" dirty="0" smtClean="0">
              <a:latin typeface="Times New Roman" pitchFamily="18" charset="0"/>
              <a:cs typeface="Times New Roman" pitchFamily="18" charset="0"/>
            </a:endParaRPr>
          </a:p>
        </p:txBody>
      </p:sp>
      <p:sp>
        <p:nvSpPr>
          <p:cNvPr id="3" name="Title 2"/>
          <p:cNvSpPr>
            <a:spLocks noGrp="1"/>
          </p:cNvSpPr>
          <p:nvPr>
            <p:ph type="title"/>
          </p:nvPr>
        </p:nvSpPr>
        <p:spPr>
          <a:xfrm>
            <a:off x="381000" y="304800"/>
            <a:ext cx="8229600" cy="1295400"/>
          </a:xfrm>
          <a:ln>
            <a:solidFill>
              <a:schemeClr val="accent2"/>
            </a:solidFill>
          </a:ln>
        </p:spPr>
        <p:txBody>
          <a:bodyPr>
            <a:normAutofit fontScale="9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i="1" dirty="0" smtClean="0">
                <a:ln/>
                <a:solidFill>
                  <a:schemeClr val="accent3"/>
                </a:solidFill>
                <a:effectLst/>
                <a:latin typeface="Times New Roman" pitchFamily="18" charset="0"/>
                <a:cs typeface="Times New Roman" pitchFamily="18" charset="0"/>
              </a:rPr>
              <a:t/>
            </a:r>
            <a:br>
              <a:rPr lang="en-US" sz="4400" i="1" dirty="0" smtClean="0">
                <a:ln/>
                <a:solidFill>
                  <a:schemeClr val="accent3"/>
                </a:solidFill>
                <a:effectLst/>
                <a:latin typeface="Times New Roman" pitchFamily="18" charset="0"/>
                <a:cs typeface="Times New Roman" pitchFamily="18" charset="0"/>
              </a:rPr>
            </a:br>
            <a:r>
              <a:rPr lang="en-US" sz="4400" i="1" dirty="0" smtClean="0">
                <a:ln/>
                <a:solidFill>
                  <a:schemeClr val="accent3"/>
                </a:solidFill>
                <a:effectLst/>
                <a:latin typeface="Times New Roman" pitchFamily="18" charset="0"/>
                <a:cs typeface="Times New Roman" pitchFamily="18" charset="0"/>
              </a:rPr>
              <a:t>DECISION</a:t>
            </a:r>
            <a:endParaRPr lang="ar-EG" sz="4400" i="1" dirty="0">
              <a:ln/>
              <a:solidFill>
                <a:schemeClr val="accent3"/>
              </a:solidFill>
              <a:effectLst/>
              <a:latin typeface="Times New Roman" pitchFamily="18" charset="0"/>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229600" cy="4876800"/>
          </a:xfrm>
        </p:spPr>
        <p:txBody>
          <a:bodyPr>
            <a:noAutofit/>
          </a:bodyPr>
          <a:lstStyle/>
          <a:p>
            <a:pPr algn="l" rtl="0"/>
            <a:r>
              <a:rPr lang="en-US" sz="2800" dirty="0" smtClean="0">
                <a:latin typeface="Times New Roman" pitchFamily="18" charset="0"/>
                <a:cs typeface="Times New Roman" pitchFamily="18" charset="0"/>
              </a:rPr>
              <a:t>Subsequently, any increase in capillary refill time, decrease in Doppler signal, or change in sensation should lead to rechecking the compartment pressures. </a:t>
            </a:r>
          </a:p>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Compartment pressures greater than 30 mm Hg should be treated by immediate decompression via </a:t>
            </a:r>
            <a:r>
              <a:rPr lang="en-US" sz="2800" dirty="0" err="1" smtClean="0">
                <a:latin typeface="Times New Roman" pitchFamily="18" charset="0"/>
                <a:cs typeface="Times New Roman" pitchFamily="18" charset="0"/>
              </a:rPr>
              <a:t>escharotomy</a:t>
            </a:r>
            <a:r>
              <a:rPr lang="en-US" sz="2800" dirty="0" smtClean="0">
                <a:latin typeface="Times New Roman" pitchFamily="18" charset="0"/>
                <a:cs typeface="Times New Roman" pitchFamily="18" charset="0"/>
              </a:rPr>
              <a:t> and </a:t>
            </a:r>
            <a:r>
              <a:rPr lang="en-US" sz="2800" dirty="0" err="1" smtClean="0">
                <a:latin typeface="Times New Roman" pitchFamily="18" charset="0"/>
                <a:cs typeface="Times New Roman" pitchFamily="18" charset="0"/>
              </a:rPr>
              <a:t>fasciotomy</a:t>
            </a:r>
            <a:r>
              <a:rPr lang="en-US" sz="2800" dirty="0" smtClean="0">
                <a:latin typeface="Times New Roman" pitchFamily="18" charset="0"/>
                <a:cs typeface="Times New Roman" pitchFamily="18" charset="0"/>
              </a:rPr>
              <a:t>, if needed. </a:t>
            </a:r>
            <a:endParaRPr lang="ar-EG" sz="2800" dirty="0">
              <a:latin typeface="Times New Roman" pitchFamily="18" charset="0"/>
              <a:cs typeface="Times New Roman" pitchFamily="18" charset="0"/>
            </a:endParaRPr>
          </a:p>
        </p:txBody>
      </p:sp>
      <p:sp>
        <p:nvSpPr>
          <p:cNvPr id="3" name="Title 2"/>
          <p:cNvSpPr>
            <a:spLocks noGrp="1"/>
          </p:cNvSpPr>
          <p:nvPr>
            <p:ph type="title"/>
          </p:nvPr>
        </p:nvSpPr>
        <p:spPr>
          <a:xfrm>
            <a:off x="457200" y="274638"/>
            <a:ext cx="8229600" cy="1020762"/>
          </a:xfrm>
          <a:ln>
            <a:solidFill>
              <a:schemeClr val="accent2"/>
            </a:solidFill>
          </a:ln>
        </p:spPr>
        <p:txBody>
          <a:bodyPr>
            <a:normAutofit fontScale="9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i="1" dirty="0" smtClean="0">
                <a:ln/>
                <a:solidFill>
                  <a:schemeClr val="accent3"/>
                </a:solidFill>
                <a:effectLst/>
                <a:latin typeface="Times New Roman" pitchFamily="18" charset="0"/>
                <a:cs typeface="Times New Roman" pitchFamily="18" charset="0"/>
              </a:rPr>
              <a:t/>
            </a:r>
            <a:br>
              <a:rPr lang="en-US" sz="4400" i="1" dirty="0" smtClean="0">
                <a:ln/>
                <a:solidFill>
                  <a:schemeClr val="accent3"/>
                </a:solidFill>
                <a:effectLst/>
                <a:latin typeface="Times New Roman" pitchFamily="18" charset="0"/>
                <a:cs typeface="Times New Roman" pitchFamily="18" charset="0"/>
              </a:rPr>
            </a:br>
            <a:r>
              <a:rPr lang="en-US" sz="4400" i="1" dirty="0" smtClean="0">
                <a:ln/>
                <a:solidFill>
                  <a:schemeClr val="accent3"/>
                </a:solidFill>
                <a:effectLst/>
                <a:latin typeface="Times New Roman" pitchFamily="18" charset="0"/>
                <a:cs typeface="Times New Roman" pitchFamily="18" charset="0"/>
              </a:rPr>
              <a:t>DECISION</a:t>
            </a:r>
            <a:endParaRPr lang="ar-EG" sz="4400" i="1" dirty="0">
              <a:ln/>
              <a:solidFill>
                <a:schemeClr val="accent3"/>
              </a:solidFill>
              <a:effectLst/>
              <a:latin typeface="Times New Roman" pitchFamily="18" charset="0"/>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l" rtl="0">
              <a:lnSpc>
                <a:spcPct val="115000"/>
              </a:lnSpc>
            </a:pPr>
            <a:r>
              <a:rPr lang="en-US" sz="2800" dirty="0" smtClean="0">
                <a:latin typeface="Times New Roman" pitchFamily="18" charset="0"/>
                <a:cs typeface="Times New Roman" pitchFamily="18" charset="0"/>
              </a:rPr>
              <a:t>When </a:t>
            </a:r>
            <a:r>
              <a:rPr lang="en-US" sz="2800" dirty="0" err="1" smtClean="0">
                <a:latin typeface="Times New Roman" pitchFamily="18" charset="0"/>
                <a:cs typeface="Times New Roman" pitchFamily="18" charset="0"/>
              </a:rPr>
              <a:t>escharotomy</a:t>
            </a:r>
            <a:r>
              <a:rPr lang="en-US" sz="2800" dirty="0" smtClean="0">
                <a:latin typeface="Times New Roman" pitchFamily="18" charset="0"/>
                <a:cs typeface="Times New Roman" pitchFamily="18" charset="0"/>
              </a:rPr>
              <a:t> is required in a patient with a circumferential chest wall burn, it is performed in the </a:t>
            </a:r>
            <a:r>
              <a:rPr lang="en-US" sz="2800" i="1" dirty="0" smtClean="0">
                <a:latin typeface="Times New Roman" pitchFamily="18" charset="0"/>
                <a:cs typeface="Times New Roman" pitchFamily="18" charset="0"/>
              </a:rPr>
              <a:t>anterior </a:t>
            </a:r>
            <a:r>
              <a:rPr lang="en-US" sz="2800" i="1" dirty="0" err="1" smtClean="0">
                <a:latin typeface="Times New Roman" pitchFamily="18" charset="0"/>
                <a:cs typeface="Times New Roman" pitchFamily="18" charset="0"/>
              </a:rPr>
              <a:t>axillary</a:t>
            </a:r>
            <a:r>
              <a:rPr lang="en-US" sz="2800" i="1" dirty="0" smtClean="0">
                <a:latin typeface="Times New Roman" pitchFamily="18" charset="0"/>
                <a:cs typeface="Times New Roman" pitchFamily="18" charset="0"/>
              </a:rPr>
              <a:t> line bilaterally</a:t>
            </a:r>
            <a:r>
              <a:rPr lang="en-US" sz="2800" dirty="0" smtClean="0">
                <a:latin typeface="Times New Roman" pitchFamily="18" charset="0"/>
                <a:cs typeface="Times New Roman" pitchFamily="18" charset="0"/>
              </a:rPr>
              <a:t>. If there is significant extension of the burn onto the adjacent abdominal wall, the </a:t>
            </a:r>
            <a:r>
              <a:rPr lang="en-US" sz="2800" dirty="0" err="1" smtClean="0">
                <a:latin typeface="Times New Roman" pitchFamily="18" charset="0"/>
                <a:cs typeface="Times New Roman" pitchFamily="18" charset="0"/>
              </a:rPr>
              <a:t>escharotomy</a:t>
            </a:r>
            <a:r>
              <a:rPr lang="en-US" sz="2800" dirty="0" smtClean="0">
                <a:latin typeface="Times New Roman" pitchFamily="18" charset="0"/>
                <a:cs typeface="Times New Roman" pitchFamily="18" charset="0"/>
              </a:rPr>
              <a:t> incisions should be extended to this area and should be connected by a </a:t>
            </a:r>
            <a:r>
              <a:rPr lang="en-US" sz="2800" i="1" dirty="0" smtClean="0">
                <a:latin typeface="Times New Roman" pitchFamily="18" charset="0"/>
                <a:cs typeface="Times New Roman" pitchFamily="18" charset="0"/>
              </a:rPr>
              <a:t>transverse incision along the costal margin</a:t>
            </a:r>
            <a:endParaRPr lang="ar-EG" sz="2800" i="1" dirty="0" smtClean="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3200" i="1" u="sng" dirty="0" smtClean="0">
                <a:solidFill>
                  <a:schemeClr val="accent3"/>
                </a:solidFill>
              </a:rPr>
              <a:t>Chest </a:t>
            </a:r>
            <a:r>
              <a:rPr lang="en-US" sz="3200" i="1" u="sng" dirty="0" smtClean="0">
                <a:solidFill>
                  <a:schemeClr val="accent3"/>
                </a:solidFill>
                <a:effectLst>
                  <a:outerShdw blurRad="38100" dist="38100" dir="2700000" algn="tl">
                    <a:srgbClr val="000000">
                      <a:alpha val="43137"/>
                    </a:srgbClr>
                  </a:outerShdw>
                </a:effectLst>
              </a:rPr>
              <a:t>Escharotomy</a:t>
            </a:r>
            <a:r>
              <a:rPr lang="en-US" sz="3200" i="1" u="sng" dirty="0" smtClean="0">
                <a:solidFill>
                  <a:schemeClr val="accent3"/>
                </a:solidFill>
              </a:rPr>
              <a:t/>
            </a:r>
            <a:br>
              <a:rPr lang="en-US" sz="3200" i="1" u="sng" dirty="0" smtClean="0">
                <a:solidFill>
                  <a:schemeClr val="accent3"/>
                </a:solidFill>
              </a:rPr>
            </a:b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E:\chest.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lgn="l" rtl="0">
              <a:tabLst>
                <a:tab pos="457200" algn="l"/>
              </a:tabLst>
            </a:pPr>
            <a:r>
              <a:rPr lang="en-US" sz="2800" dirty="0" smtClean="0">
                <a:latin typeface="Times New Roman" pitchFamily="18" charset="0"/>
                <a:cs typeface="Times New Roman" pitchFamily="18" charset="0"/>
              </a:rPr>
              <a:t>Local anesthesia is unnecessary because third- degree </a:t>
            </a:r>
            <a:r>
              <a:rPr lang="en-US" sz="2800" dirty="0" err="1" smtClean="0">
                <a:latin typeface="Times New Roman" pitchFamily="18" charset="0"/>
                <a:cs typeface="Times New Roman" pitchFamily="18" charset="0"/>
              </a:rPr>
              <a:t>eschar</a:t>
            </a:r>
            <a:r>
              <a:rPr lang="en-US" sz="2800" dirty="0" smtClean="0">
                <a:latin typeface="Times New Roman" pitchFamily="18" charset="0"/>
                <a:cs typeface="Times New Roman" pitchFamily="18" charset="0"/>
              </a:rPr>
              <a:t> is insensate; small doses of intravenous narcotics may be utilized to control anxiety. </a:t>
            </a:r>
          </a:p>
          <a:p>
            <a:pPr lvl="0" algn="l" rtl="0">
              <a:tabLst>
                <a:tab pos="457200" algn="l"/>
              </a:tabLst>
            </a:pPr>
            <a:r>
              <a:rPr lang="en-US" sz="2800" dirty="0" smtClean="0">
                <a:latin typeface="Times New Roman" pitchFamily="18" charset="0"/>
                <a:cs typeface="Times New Roman" pitchFamily="18" charset="0"/>
              </a:rPr>
              <a:t>The incision, which must avoid major nerves, vessels, and all tendons should extend through the </a:t>
            </a:r>
            <a:r>
              <a:rPr lang="en-US" sz="2800" dirty="0" err="1" smtClean="0">
                <a:latin typeface="Times New Roman" pitchFamily="18" charset="0"/>
                <a:cs typeface="Times New Roman" pitchFamily="18" charset="0"/>
              </a:rPr>
              <a:t>eschar</a:t>
            </a:r>
            <a:r>
              <a:rPr lang="en-US" sz="2800" dirty="0" smtClean="0">
                <a:latin typeface="Times New Roman" pitchFamily="18" charset="0"/>
                <a:cs typeface="Times New Roman" pitchFamily="18" charset="0"/>
              </a:rPr>
              <a:t> down to the subcutaneous fat. </a:t>
            </a:r>
          </a:p>
          <a:p>
            <a:pPr lvl="0" algn="l" rtl="0">
              <a:tabLst>
                <a:tab pos="457200" algn="l"/>
              </a:tabLst>
            </a:pPr>
            <a:r>
              <a:rPr lang="en-US" sz="2800" dirty="0" smtClean="0">
                <a:latin typeface="Times New Roman" pitchFamily="18" charset="0"/>
                <a:cs typeface="Times New Roman" pitchFamily="18" charset="0"/>
              </a:rPr>
              <a:t>Escharotomy is rarely required within the first 6 h </a:t>
            </a:r>
            <a:r>
              <a:rPr lang="en-US" sz="2800" dirty="0" err="1" smtClean="0">
                <a:latin typeface="Times New Roman" pitchFamily="18" charset="0"/>
                <a:cs typeface="Times New Roman" pitchFamily="18" charset="0"/>
              </a:rPr>
              <a:t>postburn</a:t>
            </a:r>
            <a:r>
              <a:rPr lang="en-US" sz="2800" dirty="0" smtClean="0">
                <a:latin typeface="Times New Roman" pitchFamily="18" charset="0"/>
                <a:cs typeface="Times New Roman" pitchFamily="18" charset="0"/>
              </a:rPr>
              <a:t> .</a:t>
            </a:r>
          </a:p>
          <a:p>
            <a:pPr algn="l" rtl="0"/>
            <a:endParaRPr lang="ar-EG"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3200" i="1" u="sng" dirty="0" smtClean="0">
                <a:solidFill>
                  <a:schemeClr val="accent3"/>
                </a:solidFill>
              </a:rPr>
              <a:t>Escharotomy of Extremities</a:t>
            </a: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fascio.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E:\fascio2.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E:\fascio3.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5257800" y="0"/>
            <a:ext cx="3886200" cy="6858000"/>
          </a:xfrm>
          <a:prstGeom prst="rect">
            <a:avLst/>
          </a:prstGeom>
          <a:noFill/>
          <a:ln w="9525">
            <a:noFill/>
            <a:miter lim="800000"/>
            <a:headEnd/>
            <a:tailEnd/>
          </a:ln>
        </p:spPr>
      </p:pic>
      <p:sp>
        <p:nvSpPr>
          <p:cNvPr id="3" name="Title 2"/>
          <p:cNvSpPr>
            <a:spLocks noGrp="1"/>
          </p:cNvSpPr>
          <p:nvPr>
            <p:ph type="title"/>
          </p:nvPr>
        </p:nvSpPr>
        <p:spPr/>
        <p:txBody>
          <a:bodyPr/>
          <a:lstStyle/>
          <a:p>
            <a:endParaRPr lang="ar-EG"/>
          </a:p>
        </p:txBody>
      </p:sp>
      <p:pic>
        <p:nvPicPr>
          <p:cNvPr id="1028" name="Picture 4" descr="C:\Documents and Settings\alsndpad\Desktop\79926-79936-80583-1496214.jpg"/>
          <p:cNvPicPr>
            <a:picLocks noChangeAspect="1" noChangeArrowheads="1"/>
          </p:cNvPicPr>
          <p:nvPr/>
        </p:nvPicPr>
        <p:blipFill>
          <a:blip r:embed="rId3"/>
          <a:srcRect/>
          <a:stretch>
            <a:fillRect/>
          </a:stretch>
        </p:blipFill>
        <p:spPr bwMode="auto">
          <a:xfrm>
            <a:off x="1" y="214313"/>
            <a:ext cx="3429000" cy="6427787"/>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decision.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ar-EG" dirty="0"/>
          </a:p>
        </p:txBody>
      </p:sp>
      <p:sp>
        <p:nvSpPr>
          <p:cNvPr id="4" name="Oval 3"/>
          <p:cNvSpPr/>
          <p:nvPr/>
        </p:nvSpPr>
        <p:spPr>
          <a:xfrm>
            <a:off x="533400" y="3048000"/>
            <a:ext cx="8077200" cy="1219200"/>
          </a:xfrm>
          <a:prstGeom prst="ellipse">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i="1" kern="10" dirty="0"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Burns WOUNDS</a:t>
            </a:r>
            <a:endParaRPr lang="ar-EG" sz="4800" i="1" kern="10" dirty="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endParaRPr>
          </a:p>
        </p:txBody>
      </p:sp>
      <p:sp>
        <p:nvSpPr>
          <p:cNvPr id="8" name="Content Placeholder 7"/>
          <p:cNvSpPr>
            <a:spLocks noGrp="1"/>
          </p:cNvSpPr>
          <p:nvPr>
            <p:ph idx="1"/>
          </p:nvPr>
        </p:nvSpPr>
        <p:spPr>
          <a:xfrm>
            <a:off x="457200" y="1447800"/>
            <a:ext cx="8229600" cy="4525963"/>
          </a:xfrm>
          <a:ln>
            <a:solidFill>
              <a:schemeClr val="bg1"/>
            </a:solidFill>
          </a:ln>
        </p:spPr>
        <p:txBody>
          <a:bodyPr/>
          <a:lstStyle/>
          <a:p>
            <a:endParaRPr lang="ar-EG" dirty="0"/>
          </a:p>
        </p:txBody>
      </p:sp>
    </p:spTree>
  </p:cSld>
  <p:clrMapOvr>
    <a:masterClrMapping/>
  </p:clrMapOvr>
  <p:transition spd="med">
    <p:strips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864291"/>
          </a:xfrm>
        </p:spPr>
        <p:txBody>
          <a:bodyPr>
            <a:noAutofit/>
          </a:bodyPr>
          <a:lstStyle/>
          <a:p>
            <a:pPr algn="l" rtl="0"/>
            <a:r>
              <a:rPr lang="en-US" sz="2800" dirty="0" smtClean="0">
                <a:latin typeface="Times New Roman" pitchFamily="18" charset="0"/>
                <a:cs typeface="Times New Roman" pitchFamily="18" charset="0"/>
              </a:rPr>
              <a:t>Treatment planning depends on the assessment of the following factors:</a:t>
            </a:r>
          </a:p>
          <a:p>
            <a:pPr marL="365125" indent="92075" algn="l" rtl="0">
              <a:buNone/>
            </a:pPr>
            <a:r>
              <a:rPr lang="en-US" sz="2800" dirty="0" smtClean="0">
                <a:latin typeface="Times New Roman" pitchFamily="18" charset="0"/>
                <a:cs typeface="Times New Roman" pitchFamily="18" charset="0"/>
              </a:rPr>
              <a:t>• Patient’s general condition and co-morbid factors</a:t>
            </a:r>
          </a:p>
          <a:p>
            <a:pPr marL="365125" indent="92075" algn="l" rtl="0">
              <a:buNone/>
            </a:pPr>
            <a:r>
              <a:rPr lang="en-US" sz="2800" dirty="0" smtClean="0">
                <a:latin typeface="Times New Roman" pitchFamily="18" charset="0"/>
                <a:cs typeface="Times New Roman" pitchFamily="18" charset="0"/>
              </a:rPr>
              <a:t>• Patient age</a:t>
            </a:r>
          </a:p>
          <a:p>
            <a:pPr marL="365125" indent="92075" algn="l" rtl="0">
              <a:buNone/>
            </a:pPr>
            <a:r>
              <a:rPr lang="en-US" sz="2800" dirty="0" smtClean="0">
                <a:latin typeface="Times New Roman" pitchFamily="18" charset="0"/>
                <a:cs typeface="Times New Roman" pitchFamily="18" charset="0"/>
              </a:rPr>
              <a:t>• Burn depth</a:t>
            </a:r>
          </a:p>
          <a:p>
            <a:pPr marL="365125" indent="92075" algn="l" rtl="0">
              <a:buNone/>
            </a:pPr>
            <a:r>
              <a:rPr lang="en-US" sz="2800" dirty="0" smtClean="0">
                <a:latin typeface="Times New Roman" pitchFamily="18" charset="0"/>
                <a:cs typeface="Times New Roman" pitchFamily="18" charset="0"/>
              </a:rPr>
              <a:t>• Burn size</a:t>
            </a:r>
          </a:p>
          <a:p>
            <a:pPr marL="365125" indent="92075" algn="l" rtl="0">
              <a:buNone/>
            </a:pPr>
            <a:r>
              <a:rPr lang="en-US" sz="2800" dirty="0" smtClean="0">
                <a:latin typeface="Times New Roman" pitchFamily="18" charset="0"/>
                <a:cs typeface="Times New Roman" pitchFamily="18" charset="0"/>
              </a:rPr>
              <a:t>• Anatomical distribution of injury</a:t>
            </a:r>
            <a:endParaRPr lang="ar-EG" sz="2800" dirty="0" smtClean="0">
              <a:latin typeface="Times New Roman" pitchFamily="18" charset="0"/>
              <a:cs typeface="Times New Roman" pitchFamily="18" charset="0"/>
            </a:endParaRPr>
          </a:p>
          <a:p>
            <a:pPr marL="365125" indent="92075" algn="l" rtl="0">
              <a:buNone/>
            </a:pPr>
            <a:endParaRPr lang="en-US" sz="2800" dirty="0" smtClean="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3200" i="1" u="sng" dirty="0" err="1" smtClean="0">
                <a:solidFill>
                  <a:schemeClr val="accent3"/>
                </a:solidFill>
              </a:rPr>
              <a:t>TREATMENT</a:t>
            </a:r>
            <a:r>
              <a:rPr lang="en-US" sz="3200" i="1" u="sng" dirty="0" smtClean="0">
                <a:solidFill>
                  <a:schemeClr val="accent3"/>
                </a:solidFill>
              </a:rPr>
              <a:t> PLANNING</a:t>
            </a: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
          <a:ext cx="9144000" cy="6815139"/>
        </p:xfrm>
        <a:graphic>
          <a:graphicData uri="http://schemas.openxmlformats.org/drawingml/2006/table">
            <a:tbl>
              <a:tblPr rtl="1" firstRow="1" bandRow="1">
                <a:tableStyleId>{5C22544A-7EE6-4342-B048-85BDC9FD1C3A}</a:tableStyleId>
              </a:tblPr>
              <a:tblGrid>
                <a:gridCol w="4572000"/>
                <a:gridCol w="4572000"/>
              </a:tblGrid>
              <a:tr h="506268">
                <a:tc>
                  <a:txBody>
                    <a:bodyPr/>
                    <a:lstStyle/>
                    <a:p>
                      <a:pPr algn="l" rtl="0"/>
                      <a:r>
                        <a:rPr lang="en-US" sz="2400" b="0" dirty="0" smtClean="0">
                          <a:latin typeface="Times New Roman" pitchFamily="18" charset="0"/>
                          <a:cs typeface="Times New Roman" pitchFamily="18" charset="0"/>
                        </a:rPr>
                        <a:t>Treatment</a:t>
                      </a:r>
                      <a:r>
                        <a:rPr lang="en-US" sz="2400" b="0" baseline="0" dirty="0" smtClean="0">
                          <a:latin typeface="Times New Roman" pitchFamily="18" charset="0"/>
                          <a:cs typeface="Times New Roman" pitchFamily="18" charset="0"/>
                        </a:rPr>
                        <a:t> option</a:t>
                      </a:r>
                      <a:endParaRPr lang="ar-EG" sz="2400" b="0" dirty="0">
                        <a:latin typeface="Times New Roman" pitchFamily="18" charset="0"/>
                        <a:cs typeface="Times New Roman" pitchFamily="18" charset="0"/>
                      </a:endParaRPr>
                    </a:p>
                  </a:txBody>
                  <a:tcPr/>
                </a:tc>
                <a:tc>
                  <a:txBody>
                    <a:bodyPr/>
                    <a:lstStyle/>
                    <a:p>
                      <a:pPr algn="l" rtl="0"/>
                      <a:r>
                        <a:rPr lang="en-US" sz="2400" b="0" dirty="0" smtClean="0">
                          <a:latin typeface="Times New Roman" pitchFamily="18" charset="0"/>
                          <a:cs typeface="Times New Roman" pitchFamily="18" charset="0"/>
                        </a:rPr>
                        <a:t>Burn</a:t>
                      </a:r>
                      <a:r>
                        <a:rPr lang="en-US" sz="2400" b="0" baseline="0" dirty="0" smtClean="0">
                          <a:latin typeface="Times New Roman" pitchFamily="18" charset="0"/>
                          <a:cs typeface="Times New Roman" pitchFamily="18" charset="0"/>
                        </a:rPr>
                        <a:t> depth</a:t>
                      </a:r>
                      <a:endParaRPr lang="ar-EG" sz="2400" b="0" dirty="0">
                        <a:latin typeface="Times New Roman" pitchFamily="18" charset="0"/>
                        <a:cs typeface="Times New Roman" pitchFamily="18" charset="0"/>
                      </a:endParaRPr>
                    </a:p>
                  </a:txBody>
                  <a:tcPr/>
                </a:tc>
              </a:tr>
              <a:tr h="2064013">
                <a:tc>
                  <a:txBody>
                    <a:bodyPr/>
                    <a:lstStyle/>
                    <a:p>
                      <a:pPr algn="l" rtl="0"/>
                      <a:r>
                        <a:rPr lang="en-US" sz="2400" b="0" dirty="0" smtClean="0">
                          <a:latin typeface="Times New Roman" pitchFamily="18" charset="0"/>
                          <a:cs typeface="Times New Roman" pitchFamily="18" charset="0"/>
                        </a:rPr>
                        <a:t>1-</a:t>
                      </a:r>
                      <a:r>
                        <a:rPr kumimoji="0" lang="en-US" sz="2400" b="0" kern="1200" baseline="0" dirty="0" smtClean="0">
                          <a:solidFill>
                            <a:schemeClr val="dk1"/>
                          </a:solidFill>
                          <a:latin typeface="Times New Roman" pitchFamily="18" charset="0"/>
                          <a:ea typeface="+mn-ea"/>
                          <a:cs typeface="Times New Roman" pitchFamily="18" charset="0"/>
                        </a:rPr>
                        <a:t>Topical antimicrobials</a:t>
                      </a:r>
                      <a:endParaRPr kumimoji="0" lang="ar-EG" sz="2400" b="0" kern="1200" baseline="0" dirty="0" smtClean="0">
                        <a:solidFill>
                          <a:schemeClr val="dk1"/>
                        </a:solidFill>
                        <a:latin typeface="Times New Roman" pitchFamily="18" charset="0"/>
                        <a:ea typeface="+mn-ea"/>
                        <a:cs typeface="Times New Roman" pitchFamily="18" charset="0"/>
                      </a:endParaRPr>
                    </a:p>
                    <a:p>
                      <a:pPr algn="l" rtl="0"/>
                      <a:r>
                        <a:rPr kumimoji="0" lang="en-US" sz="2400" b="0" kern="1200" baseline="0" dirty="0" smtClean="0">
                          <a:solidFill>
                            <a:schemeClr val="dk1"/>
                          </a:solidFill>
                          <a:latin typeface="Times New Roman" pitchFamily="18" charset="0"/>
                          <a:ea typeface="+mn-ea"/>
                          <a:cs typeface="Times New Roman" pitchFamily="18" charset="0"/>
                        </a:rPr>
                        <a:t>2-Biological dressings </a:t>
                      </a:r>
                      <a:r>
                        <a:rPr kumimoji="0" lang="en-US" sz="2400" b="0" kern="1200" baseline="0" dirty="0" err="1" smtClean="0">
                          <a:solidFill>
                            <a:schemeClr val="dk1"/>
                          </a:solidFill>
                          <a:latin typeface="Times New Roman" pitchFamily="18" charset="0"/>
                          <a:ea typeface="+mn-ea"/>
                          <a:cs typeface="Times New Roman" pitchFamily="18" charset="0"/>
                        </a:rPr>
                        <a:t>e.g</a:t>
                      </a:r>
                      <a:r>
                        <a:rPr kumimoji="0" lang="en-US" sz="2400" b="0" kern="1200" baseline="0" dirty="0" smtClean="0">
                          <a:solidFill>
                            <a:schemeClr val="dk1"/>
                          </a:solidFill>
                          <a:latin typeface="Times New Roman" pitchFamily="18" charset="0"/>
                          <a:ea typeface="+mn-ea"/>
                          <a:cs typeface="Times New Roman" pitchFamily="18" charset="0"/>
                        </a:rPr>
                        <a:t> human placenta</a:t>
                      </a:r>
                    </a:p>
                    <a:p>
                      <a:pPr algn="l" rtl="0"/>
                      <a:r>
                        <a:rPr kumimoji="0" lang="en-US" sz="2400" b="0" kern="1200" baseline="0" dirty="0" smtClean="0">
                          <a:solidFill>
                            <a:schemeClr val="dk1"/>
                          </a:solidFill>
                          <a:latin typeface="Times New Roman" pitchFamily="18" charset="0"/>
                          <a:ea typeface="+mn-ea"/>
                          <a:cs typeface="Times New Roman" pitchFamily="18" charset="0"/>
                        </a:rPr>
                        <a:t>3-Skin substitutes </a:t>
                      </a:r>
                      <a:r>
                        <a:rPr kumimoji="0" lang="en-US" sz="2400" b="0" kern="1200" baseline="0" dirty="0" err="1" smtClean="0">
                          <a:solidFill>
                            <a:schemeClr val="dk1"/>
                          </a:solidFill>
                          <a:latin typeface="Times New Roman" pitchFamily="18" charset="0"/>
                          <a:ea typeface="+mn-ea"/>
                          <a:cs typeface="Times New Roman" pitchFamily="18" charset="0"/>
                        </a:rPr>
                        <a:t>e.g</a:t>
                      </a:r>
                      <a:r>
                        <a:rPr kumimoji="0" lang="en-US" sz="2400" b="0" kern="1200" baseline="0" dirty="0" smtClean="0">
                          <a:solidFill>
                            <a:schemeClr val="dk1"/>
                          </a:solidFill>
                          <a:latin typeface="Times New Roman" pitchFamily="18" charset="0"/>
                          <a:ea typeface="+mn-ea"/>
                          <a:cs typeface="Times New Roman" pitchFamily="18" charset="0"/>
                        </a:rPr>
                        <a:t> </a:t>
                      </a:r>
                      <a:r>
                        <a:rPr kumimoji="0" lang="en-US" sz="2400" b="0" i="1" kern="1200" baseline="0" dirty="0" err="1" smtClean="0">
                          <a:solidFill>
                            <a:schemeClr val="dk1"/>
                          </a:solidFill>
                          <a:latin typeface="Times New Roman" pitchFamily="18" charset="0"/>
                          <a:ea typeface="+mn-ea"/>
                          <a:cs typeface="Times New Roman" pitchFamily="18" charset="0"/>
                        </a:rPr>
                        <a:t>Biobrane</a:t>
                      </a:r>
                      <a:r>
                        <a:rPr kumimoji="0" lang="en-US" sz="2400" b="0" i="1" kern="1200" baseline="0" dirty="0" smtClean="0">
                          <a:solidFill>
                            <a:schemeClr val="dk1"/>
                          </a:solidFill>
                          <a:latin typeface="Times New Roman" pitchFamily="18" charset="0"/>
                          <a:ea typeface="+mn-ea"/>
                          <a:cs typeface="Times New Roman" pitchFamily="18" charset="0"/>
                        </a:rPr>
                        <a:t>®</a:t>
                      </a:r>
                    </a:p>
                    <a:p>
                      <a:pPr algn="l" rtl="0"/>
                      <a:r>
                        <a:rPr kumimoji="0" lang="en-US" sz="2400" b="0" i="1" kern="1200" baseline="0" dirty="0" smtClean="0">
                          <a:solidFill>
                            <a:schemeClr val="dk1"/>
                          </a:solidFill>
                          <a:latin typeface="Times New Roman" pitchFamily="18" charset="0"/>
                          <a:ea typeface="+mn-ea"/>
                          <a:cs typeface="Times New Roman" pitchFamily="18" charset="0"/>
                        </a:rPr>
                        <a:t>5-exposure</a:t>
                      </a:r>
                      <a:endParaRPr lang="ar-EG" sz="2400" b="0" dirty="0">
                        <a:latin typeface="Times New Roman" pitchFamily="18" charset="0"/>
                        <a:cs typeface="Times New Roman" pitchFamily="18" charset="0"/>
                      </a:endParaRPr>
                    </a:p>
                  </a:txBody>
                  <a:tcPr/>
                </a:tc>
                <a:tc>
                  <a:txBody>
                    <a:bodyPr/>
                    <a:lstStyle/>
                    <a:p>
                      <a:pPr algn="l" rtl="0"/>
                      <a:r>
                        <a:rPr lang="en-US" sz="2400" b="0" baseline="0" dirty="0" smtClean="0">
                          <a:solidFill>
                            <a:srgbClr val="FF0000"/>
                          </a:solidFill>
                          <a:latin typeface="Times New Roman" pitchFamily="18" charset="0"/>
                          <a:cs typeface="Times New Roman" pitchFamily="18" charset="0"/>
                        </a:rPr>
                        <a:t>Small /medium sized superficial partial thickness wound (&lt; 40% TBSA)</a:t>
                      </a:r>
                      <a:endParaRPr lang="ar-EG" sz="2400" b="0" dirty="0">
                        <a:solidFill>
                          <a:srgbClr val="FF0000"/>
                        </a:solidFill>
                        <a:latin typeface="Times New Roman" pitchFamily="18" charset="0"/>
                        <a:cs typeface="Times New Roman" pitchFamily="18" charset="0"/>
                      </a:endParaRPr>
                    </a:p>
                  </a:txBody>
                  <a:tcPr/>
                </a:tc>
              </a:tr>
              <a:tr h="1674577">
                <a:tc>
                  <a:txBody>
                    <a:bodyPr/>
                    <a:lstStyle/>
                    <a:p>
                      <a:pPr algn="l" rtl="0"/>
                      <a:r>
                        <a:rPr lang="en-US" sz="2400" b="0" dirty="0" smtClean="0">
                          <a:latin typeface="Times New Roman" pitchFamily="18" charset="0"/>
                          <a:cs typeface="Times New Roman" pitchFamily="18" charset="0"/>
                        </a:rPr>
                        <a:t>1-Allograft</a:t>
                      </a:r>
                    </a:p>
                    <a:p>
                      <a:pPr algn="l" rtl="0"/>
                      <a:r>
                        <a:rPr lang="en-US" sz="2400" b="0" dirty="0" smtClean="0">
                          <a:latin typeface="Times New Roman" pitchFamily="18" charset="0"/>
                          <a:cs typeface="Times New Roman" pitchFamily="18" charset="0"/>
                        </a:rPr>
                        <a:t>2-</a:t>
                      </a:r>
                      <a:r>
                        <a:rPr kumimoji="0" lang="en-US" sz="2400" b="0" kern="1200" baseline="0" dirty="0" smtClean="0">
                          <a:solidFill>
                            <a:schemeClr val="dk1"/>
                          </a:solidFill>
                          <a:latin typeface="Times New Roman" pitchFamily="18" charset="0"/>
                          <a:ea typeface="+mn-ea"/>
                          <a:cs typeface="Times New Roman" pitchFamily="18" charset="0"/>
                        </a:rPr>
                        <a:t>Xenograft</a:t>
                      </a:r>
                    </a:p>
                    <a:p>
                      <a:pPr algn="l" rtl="0"/>
                      <a:r>
                        <a:rPr kumimoji="0" lang="en-US" sz="2400" b="0" kern="1200" baseline="0" dirty="0" smtClean="0">
                          <a:solidFill>
                            <a:schemeClr val="dk1"/>
                          </a:solidFill>
                          <a:latin typeface="Times New Roman" pitchFamily="18" charset="0"/>
                          <a:ea typeface="+mn-ea"/>
                          <a:cs typeface="Times New Roman" pitchFamily="18" charset="0"/>
                        </a:rPr>
                        <a:t>3-Topical antimicrobials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baseline="0" dirty="0" smtClean="0">
                          <a:solidFill>
                            <a:srgbClr val="FF0000"/>
                          </a:solidFill>
                          <a:latin typeface="Times New Roman" pitchFamily="18" charset="0"/>
                          <a:cs typeface="Times New Roman" pitchFamily="18" charset="0"/>
                        </a:rPr>
                        <a:t>Large superficial partial thickness injury(&gt; 40% TBSA)</a:t>
                      </a:r>
                      <a:endParaRPr lang="ar-EG" sz="2400" b="0" dirty="0">
                        <a:solidFill>
                          <a:srgbClr val="FF0000"/>
                        </a:solidFill>
                        <a:latin typeface="Times New Roman" pitchFamily="18" charset="0"/>
                        <a:cs typeface="Times New Roman" pitchFamily="18" charset="0"/>
                      </a:endParaRPr>
                    </a:p>
                  </a:txBody>
                  <a:tcPr/>
                </a:tc>
              </a:tr>
              <a:tr h="1674577">
                <a:tc>
                  <a:txBody>
                    <a:bodyPr/>
                    <a:lstStyle/>
                    <a:p>
                      <a:pPr algn="l" rtl="0"/>
                      <a:r>
                        <a:rPr kumimoji="0" lang="en-US" sz="2400" b="0" kern="1200" baseline="0" dirty="0" smtClean="0">
                          <a:solidFill>
                            <a:schemeClr val="dk1"/>
                          </a:solidFill>
                          <a:latin typeface="Times New Roman" pitchFamily="18" charset="0"/>
                          <a:ea typeface="+mn-ea"/>
                          <a:cs typeface="Times New Roman" pitchFamily="18" charset="0"/>
                        </a:rPr>
                        <a:t>excision and grafting</a:t>
                      </a:r>
                      <a:r>
                        <a:rPr kumimoji="0" lang="ar-EG" sz="2400" b="0" kern="1200" baseline="0" dirty="0" smtClean="0">
                          <a:solidFill>
                            <a:schemeClr val="dk1"/>
                          </a:solidFill>
                          <a:latin typeface="Times New Roman" pitchFamily="18" charset="0"/>
                          <a:ea typeface="+mn-ea"/>
                          <a:cs typeface="Times New Roman" pitchFamily="18" charset="0"/>
                        </a:rPr>
                        <a:t> </a:t>
                      </a:r>
                    </a:p>
                    <a:p>
                      <a:pPr algn="l" rtl="0"/>
                      <a:r>
                        <a:rPr kumimoji="0" lang="en-US" sz="2400" b="0" kern="1200" baseline="0" dirty="0" smtClean="0">
                          <a:solidFill>
                            <a:schemeClr val="dk1"/>
                          </a:solidFill>
                          <a:latin typeface="Times New Roman" pitchFamily="18" charset="0"/>
                          <a:ea typeface="+mn-ea"/>
                          <a:cs typeface="Times New Roman" pitchFamily="18" charset="0"/>
                        </a:rPr>
                        <a:t>Versus</a:t>
                      </a:r>
                    </a:p>
                    <a:p>
                      <a:pPr algn="l" rtl="0"/>
                      <a:r>
                        <a:rPr kumimoji="0" lang="en-US" sz="2400" b="0" kern="1200" baseline="0" dirty="0" smtClean="0">
                          <a:solidFill>
                            <a:schemeClr val="dk1"/>
                          </a:solidFill>
                          <a:latin typeface="Times New Roman" pitchFamily="18" charset="0"/>
                          <a:ea typeface="+mn-ea"/>
                          <a:cs typeface="Times New Roman" pitchFamily="18" charset="0"/>
                        </a:rPr>
                        <a:t>Topical antimicrobials</a:t>
                      </a:r>
                    </a:p>
                    <a:p>
                      <a:pPr algn="l" rtl="0"/>
                      <a:endParaRPr lang="ar-EG" sz="2400" b="0" dirty="0">
                        <a:latin typeface="Times New Roman" pitchFamily="18" charset="0"/>
                        <a:cs typeface="Times New Roman" pitchFamily="18" charset="0"/>
                      </a:endParaRPr>
                    </a:p>
                  </a:txBody>
                  <a:tcPr/>
                </a:tc>
                <a:tc>
                  <a:txBody>
                    <a:bodyPr/>
                    <a:lstStyle/>
                    <a:p>
                      <a:pPr algn="l" rtl="0"/>
                      <a:r>
                        <a:rPr kumimoji="0" lang="en-US" sz="2400" b="0" kern="1200" baseline="0" dirty="0" smtClean="0">
                          <a:solidFill>
                            <a:srgbClr val="FF0000"/>
                          </a:solidFill>
                          <a:latin typeface="Times New Roman" pitchFamily="18" charset="0"/>
                          <a:ea typeface="+mn-ea"/>
                          <a:cs typeface="Times New Roman" pitchFamily="18" charset="0"/>
                        </a:rPr>
                        <a:t>Deep </a:t>
                      </a:r>
                      <a:r>
                        <a:rPr lang="en-US" sz="2400" b="0" baseline="0" dirty="0" smtClean="0">
                          <a:solidFill>
                            <a:srgbClr val="FF0000"/>
                          </a:solidFill>
                          <a:latin typeface="Times New Roman" pitchFamily="18" charset="0"/>
                          <a:cs typeface="Times New Roman" pitchFamily="18" charset="0"/>
                        </a:rPr>
                        <a:t>partial thickness injury</a:t>
                      </a:r>
                      <a:endParaRPr kumimoji="0" lang="en-US" sz="2400" b="0" kern="1200" baseline="0" dirty="0" smtClean="0">
                        <a:solidFill>
                          <a:srgbClr val="FF0000"/>
                        </a:solidFill>
                        <a:latin typeface="Times New Roman" pitchFamily="18" charset="0"/>
                        <a:ea typeface="+mn-ea"/>
                        <a:cs typeface="Times New Roman" pitchFamily="18" charset="0"/>
                      </a:endParaRPr>
                    </a:p>
                    <a:p>
                      <a:pPr algn="l" rtl="0"/>
                      <a:r>
                        <a:rPr kumimoji="0" lang="en-US" sz="2400" b="0" kern="1200" baseline="0" dirty="0" smtClean="0">
                          <a:solidFill>
                            <a:srgbClr val="FF0000"/>
                          </a:solidFill>
                          <a:latin typeface="Times New Roman" pitchFamily="18" charset="0"/>
                          <a:ea typeface="+mn-ea"/>
                          <a:cs typeface="Times New Roman" pitchFamily="18" charset="0"/>
                        </a:rPr>
                        <a:t>(small and large )</a:t>
                      </a:r>
                      <a:endParaRPr lang="ar-EG" sz="2400" b="0" dirty="0">
                        <a:solidFill>
                          <a:srgbClr val="FF0000"/>
                        </a:solidFill>
                        <a:latin typeface="Times New Roman" pitchFamily="18" charset="0"/>
                        <a:cs typeface="Times New Roman" pitchFamily="18" charset="0"/>
                      </a:endParaRPr>
                    </a:p>
                  </a:txBody>
                  <a:tcPr/>
                </a:tc>
              </a:tr>
              <a:tr h="895704">
                <a:tc>
                  <a:txBody>
                    <a:bodyPr/>
                    <a:lstStyle/>
                    <a:p>
                      <a:pPr algn="l" rtl="0"/>
                      <a:r>
                        <a:rPr kumimoji="0" lang="en-US" sz="2400" b="0" kern="1200" baseline="0" dirty="0" smtClean="0">
                          <a:solidFill>
                            <a:schemeClr val="dk1"/>
                          </a:solidFill>
                          <a:latin typeface="Times New Roman" pitchFamily="18" charset="0"/>
                          <a:ea typeface="+mn-ea"/>
                          <a:cs typeface="Times New Roman" pitchFamily="18" charset="0"/>
                        </a:rPr>
                        <a:t>invariably</a:t>
                      </a:r>
                    </a:p>
                    <a:p>
                      <a:pPr algn="l" rtl="0"/>
                      <a:r>
                        <a:rPr kumimoji="0" lang="en-US" sz="2400" b="0" kern="1200" baseline="0" dirty="0" smtClean="0">
                          <a:solidFill>
                            <a:schemeClr val="dk1"/>
                          </a:solidFill>
                          <a:latin typeface="Times New Roman" pitchFamily="18" charset="0"/>
                          <a:ea typeface="+mn-ea"/>
                          <a:cs typeface="Times New Roman" pitchFamily="18" charset="0"/>
                        </a:rPr>
                        <a:t>require  excision and skin grafting.</a:t>
                      </a:r>
                      <a:endParaRPr lang="ar-EG" sz="2400" b="0" dirty="0">
                        <a:latin typeface="Times New Roman" pitchFamily="18" charset="0"/>
                        <a:cs typeface="Times New Roman" pitchFamily="18" charset="0"/>
                      </a:endParaRPr>
                    </a:p>
                  </a:txBody>
                  <a:tcPr/>
                </a:tc>
                <a:tc>
                  <a:txBody>
                    <a:bodyPr/>
                    <a:lstStyle/>
                    <a:p>
                      <a:pPr algn="l" rtl="0"/>
                      <a:r>
                        <a:rPr kumimoji="0" lang="en-US" sz="2400" b="0" kern="1200" baseline="0" dirty="0" smtClean="0">
                          <a:solidFill>
                            <a:srgbClr val="FF0000"/>
                          </a:solidFill>
                          <a:latin typeface="Times New Roman" pitchFamily="18" charset="0"/>
                          <a:ea typeface="+mn-ea"/>
                          <a:cs typeface="Times New Roman" pitchFamily="18" charset="0"/>
                        </a:rPr>
                        <a:t>Full </a:t>
                      </a:r>
                      <a:r>
                        <a:rPr lang="en-US" sz="2400" b="0" baseline="0" dirty="0" smtClean="0">
                          <a:solidFill>
                            <a:srgbClr val="FF0000"/>
                          </a:solidFill>
                          <a:latin typeface="Times New Roman" pitchFamily="18" charset="0"/>
                          <a:cs typeface="Times New Roman" pitchFamily="18" charset="0"/>
                        </a:rPr>
                        <a:t>thickness injury</a:t>
                      </a:r>
                      <a:endParaRPr lang="ar-EG" sz="2400" b="0" dirty="0">
                        <a:solidFill>
                          <a:srgbClr val="FF0000"/>
                        </a:solidFill>
                        <a:latin typeface="Times New Roman" pitchFamily="18" charset="0"/>
                        <a:cs typeface="Times New Roman" pitchFamily="18" charset="0"/>
                      </a:endParaRPr>
                    </a:p>
                  </a:txBody>
                  <a:tcPr/>
                </a:tc>
              </a:tr>
            </a:tbl>
          </a:graphicData>
        </a:graphic>
      </p:graphicFrame>
      <p:sp>
        <p:nvSpPr>
          <p:cNvPr id="3" name="Title 2"/>
          <p:cNvSpPr>
            <a:spLocks noGrp="1"/>
          </p:cNvSpPr>
          <p:nvPr>
            <p:ph type="title"/>
          </p:nvPr>
        </p:nvSpPr>
        <p:spPr>
          <a:xfrm flipV="1">
            <a:off x="457200" y="-304800"/>
            <a:ext cx="8229600" cy="579438"/>
          </a:xfrm>
        </p:spPr>
        <p:txBody>
          <a:bodyPr>
            <a:normAutofit fontScale="90000"/>
          </a:bodyPr>
          <a:lstStyle/>
          <a:p>
            <a:endParaRPr lang="ar-EG" dirty="0"/>
          </a:p>
        </p:txBody>
      </p:sp>
    </p:spTree>
  </p:cSld>
  <p:clrMapOvr>
    <a:masterClrMapping/>
  </p:clrMapOvr>
  <p:transition spd="med">
    <p:strips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481138"/>
          <a:ext cx="9144000" cy="5376860"/>
        </p:xfrm>
        <a:graphic>
          <a:graphicData uri="http://schemas.openxmlformats.org/drawingml/2006/table">
            <a:tbl>
              <a:tblPr rtl="1" firstRow="1" bandRow="1">
                <a:tableStyleId>{5C22544A-7EE6-4342-B048-85BDC9FD1C3A}</a:tableStyleId>
              </a:tblPr>
              <a:tblGrid>
                <a:gridCol w="3048000"/>
                <a:gridCol w="3048000"/>
                <a:gridCol w="3048000"/>
              </a:tblGrid>
              <a:tr h="719737">
                <a:tc>
                  <a:txBody>
                    <a:bodyPr/>
                    <a:lstStyle/>
                    <a:p>
                      <a:pPr algn="l" rtl="0"/>
                      <a:r>
                        <a:rPr kumimoji="0" lang="en-US" sz="2800" b="0" kern="1200" baseline="0" dirty="0" smtClean="0">
                          <a:solidFill>
                            <a:schemeClr val="lt1"/>
                          </a:solidFill>
                          <a:latin typeface="Times New Roman" pitchFamily="18" charset="0"/>
                          <a:ea typeface="+mn-ea"/>
                          <a:cs typeface="Times New Roman" pitchFamily="18" charset="0"/>
                        </a:rPr>
                        <a:t>Disadvantages</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lt1"/>
                          </a:solidFill>
                          <a:latin typeface="Times New Roman" pitchFamily="18" charset="0"/>
                          <a:ea typeface="+mn-ea"/>
                          <a:cs typeface="Times New Roman" pitchFamily="18" charset="0"/>
                        </a:rPr>
                        <a:t>Advantages</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lt1"/>
                          </a:solidFill>
                          <a:latin typeface="Times New Roman" pitchFamily="18" charset="0"/>
                          <a:ea typeface="+mn-ea"/>
                          <a:cs typeface="Times New Roman" pitchFamily="18" charset="0"/>
                        </a:rPr>
                        <a:t>Topical Agents</a:t>
                      </a:r>
                      <a:endParaRPr lang="ar-EG" sz="2800" b="0" dirty="0">
                        <a:latin typeface="Times New Roman" pitchFamily="18" charset="0"/>
                        <a:cs typeface="Times New Roman" pitchFamily="18" charset="0"/>
                      </a:endParaRPr>
                    </a:p>
                  </a:txBody>
                  <a:tcPr/>
                </a:tc>
              </a:tr>
              <a:tr h="719737">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Lack of penetration</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Painless</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Silver Sulfadiazine</a:t>
                      </a:r>
                      <a:endParaRPr lang="ar-EG" sz="2800" b="0" dirty="0">
                        <a:latin typeface="Times New Roman" pitchFamily="18" charset="0"/>
                        <a:cs typeface="Times New Roman" pitchFamily="18" charset="0"/>
                      </a:endParaRPr>
                    </a:p>
                  </a:txBody>
                  <a:tcPr/>
                </a:tc>
              </a:tr>
              <a:tr h="1312462">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Painful, Carbonic </a:t>
                      </a:r>
                      <a:r>
                        <a:rPr kumimoji="0" lang="en-US" sz="2800" b="0" kern="1200" baseline="0" dirty="0" err="1" smtClean="0">
                          <a:solidFill>
                            <a:schemeClr val="dk1"/>
                          </a:solidFill>
                          <a:latin typeface="Times New Roman" pitchFamily="18" charset="0"/>
                          <a:ea typeface="+mn-ea"/>
                          <a:cs typeface="Times New Roman" pitchFamily="18" charset="0"/>
                        </a:rPr>
                        <a:t>anhydrase</a:t>
                      </a:r>
                      <a:r>
                        <a:rPr kumimoji="0" lang="en-US" sz="2800" b="0" kern="1200" baseline="0" dirty="0" smtClean="0">
                          <a:solidFill>
                            <a:schemeClr val="dk1"/>
                          </a:solidFill>
                          <a:latin typeface="Times New Roman" pitchFamily="18" charset="0"/>
                          <a:ea typeface="+mn-ea"/>
                          <a:cs typeface="Times New Roman" pitchFamily="18" charset="0"/>
                        </a:rPr>
                        <a:t> inhibitor</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Penetrates</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err="1" smtClean="0">
                          <a:solidFill>
                            <a:schemeClr val="dk1"/>
                          </a:solidFill>
                          <a:latin typeface="Times New Roman" pitchFamily="18" charset="0"/>
                          <a:ea typeface="+mn-ea"/>
                          <a:cs typeface="Times New Roman" pitchFamily="18" charset="0"/>
                        </a:rPr>
                        <a:t>Mafenide</a:t>
                      </a:r>
                      <a:r>
                        <a:rPr kumimoji="0" lang="en-US" sz="2800" b="0" kern="1200" baseline="0" dirty="0" smtClean="0">
                          <a:solidFill>
                            <a:schemeClr val="dk1"/>
                          </a:solidFill>
                          <a:latin typeface="Times New Roman" pitchFamily="18" charset="0"/>
                          <a:ea typeface="+mn-ea"/>
                          <a:cs typeface="Times New Roman" pitchFamily="18" charset="0"/>
                        </a:rPr>
                        <a:t> Acetate</a:t>
                      </a:r>
                      <a:endParaRPr lang="ar-EG" sz="2800" b="0" dirty="0">
                        <a:latin typeface="Times New Roman" pitchFamily="18" charset="0"/>
                        <a:cs typeface="Times New Roman" pitchFamily="18" charset="0"/>
                      </a:endParaRPr>
                    </a:p>
                  </a:txBody>
                  <a:tcPr/>
                </a:tc>
              </a:tr>
              <a:tr h="719737">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Limited penetration</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Broad spectrum</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Silver Nitrate</a:t>
                      </a:r>
                      <a:endParaRPr lang="ar-EG" sz="2800" b="0" dirty="0">
                        <a:latin typeface="Times New Roman" pitchFamily="18" charset="0"/>
                        <a:cs typeface="Times New Roman" pitchFamily="18" charset="0"/>
                      </a:endParaRPr>
                    </a:p>
                  </a:txBody>
                  <a:tcPr/>
                </a:tc>
              </a:tr>
              <a:tr h="1905187">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Impairs wound healing in high doses</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Broad spectrum</a:t>
                      </a:r>
                      <a:endParaRPr lang="ar-EG" sz="2800" b="0" dirty="0">
                        <a:latin typeface="Times New Roman" pitchFamily="18" charset="0"/>
                        <a:cs typeface="Times New Roman" pitchFamily="18" charset="0"/>
                      </a:endParaRPr>
                    </a:p>
                  </a:txBody>
                  <a:tcPr/>
                </a:tc>
                <a:tc>
                  <a:txBody>
                    <a:bodyPr/>
                    <a:lstStyle/>
                    <a:p>
                      <a:pPr algn="l" rtl="0"/>
                      <a:r>
                        <a:rPr kumimoji="0" lang="en-US" sz="2800" b="0" kern="1200" baseline="0" dirty="0" smtClean="0">
                          <a:solidFill>
                            <a:schemeClr val="dk1"/>
                          </a:solidFill>
                          <a:latin typeface="Times New Roman" pitchFamily="18" charset="0"/>
                          <a:ea typeface="+mn-ea"/>
                          <a:cs typeface="Times New Roman" pitchFamily="18" charset="0"/>
                        </a:rPr>
                        <a:t>Sodium Hypochlorite</a:t>
                      </a:r>
                      <a:endParaRPr lang="ar-EG" sz="2800" b="0" dirty="0">
                        <a:latin typeface="Times New Roman" pitchFamily="18" charset="0"/>
                        <a:cs typeface="Times New Roman" pitchFamily="18" charset="0"/>
                      </a:endParaRPr>
                    </a:p>
                  </a:txBody>
                  <a:tcPr/>
                </a:tc>
              </a:tr>
            </a:tbl>
          </a:graphicData>
        </a:graphic>
      </p:graphicFrame>
      <p:sp>
        <p:nvSpPr>
          <p:cNvPr id="3" name="Title 2"/>
          <p:cNvSpPr>
            <a:spLocks noGrp="1"/>
          </p:cNvSpPr>
          <p:nvPr>
            <p:ph type="title"/>
          </p:nvPr>
        </p:nvSpPr>
        <p:spPr/>
        <p:txBody>
          <a:bodyPr>
            <a:normAutofit/>
          </a:bodyPr>
          <a:lstStyle/>
          <a:p>
            <a:r>
              <a:rPr lang="en-US" sz="3200" i="1" u="sng" dirty="0" smtClean="0">
                <a:solidFill>
                  <a:schemeClr val="accent3"/>
                </a:solidFill>
              </a:rPr>
              <a:t>Topical </a:t>
            </a:r>
            <a:r>
              <a:rPr lang="en-US" sz="3200" i="1" u="sng" dirty="0" err="1" smtClean="0">
                <a:solidFill>
                  <a:schemeClr val="accent3"/>
                </a:solidFill>
              </a:rPr>
              <a:t>Antimicrobial</a:t>
            </a:r>
            <a:r>
              <a:rPr lang="en-US" sz="3200" i="1" u="sng" dirty="0" smtClean="0">
                <a:solidFill>
                  <a:schemeClr val="accent3"/>
                </a:solidFill>
              </a:rPr>
              <a:t> Therapy </a:t>
            </a: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828800"/>
          <a:ext cx="9144000" cy="5029200"/>
        </p:xfrm>
        <a:graphic>
          <a:graphicData uri="http://schemas.openxmlformats.org/drawingml/2006/table">
            <a:tbl>
              <a:tblPr rtl="1" firstRow="1" bandRow="1">
                <a:tableStyleId>{5C22544A-7EE6-4342-B048-85BDC9FD1C3A}</a:tableStyleId>
              </a:tblPr>
              <a:tblGrid>
                <a:gridCol w="3048000"/>
                <a:gridCol w="3048000"/>
                <a:gridCol w="3048000"/>
              </a:tblGrid>
              <a:tr h="839743">
                <a:tc>
                  <a:txBody>
                    <a:bodyPr/>
                    <a:lstStyle/>
                    <a:p>
                      <a:pPr algn="l" rtl="0"/>
                      <a:r>
                        <a:rPr lang="en-US" sz="2800" dirty="0" smtClean="0">
                          <a:latin typeface="Times New Roman" pitchFamily="18" charset="0"/>
                          <a:cs typeface="Times New Roman" pitchFamily="18" charset="0"/>
                        </a:rPr>
                        <a:t>disadvantages</a:t>
                      </a:r>
                      <a:endParaRPr lang="ar-EG" sz="2800" dirty="0">
                        <a:latin typeface="Times New Roman" pitchFamily="18" charset="0"/>
                        <a:cs typeface="Times New Roman" pitchFamily="18" charset="0"/>
                      </a:endParaRPr>
                    </a:p>
                  </a:txBody>
                  <a:tcPr/>
                </a:tc>
                <a:tc>
                  <a:txBody>
                    <a:bodyPr/>
                    <a:lstStyle/>
                    <a:p>
                      <a:pPr algn="l" rtl="0"/>
                      <a:r>
                        <a:rPr lang="en-US" sz="2800" dirty="0" smtClean="0">
                          <a:latin typeface="Times New Roman" pitchFamily="18" charset="0"/>
                          <a:cs typeface="Times New Roman" pitchFamily="18" charset="0"/>
                        </a:rPr>
                        <a:t>advantages</a:t>
                      </a:r>
                      <a:endParaRPr lang="ar-EG" sz="2800" dirty="0">
                        <a:latin typeface="Times New Roman" pitchFamily="18" charset="0"/>
                        <a:cs typeface="Times New Roman" pitchFamily="18" charset="0"/>
                      </a:endParaRPr>
                    </a:p>
                  </a:txBody>
                  <a:tcPr/>
                </a:tc>
                <a:tc>
                  <a:txBody>
                    <a:bodyPr/>
                    <a:lstStyle/>
                    <a:p>
                      <a:pPr algn="l" rtl="0"/>
                      <a:r>
                        <a:rPr lang="en-US" sz="2800" dirty="0" smtClean="0">
                          <a:latin typeface="Times New Roman" pitchFamily="18" charset="0"/>
                          <a:cs typeface="Times New Roman" pitchFamily="18" charset="0"/>
                        </a:rPr>
                        <a:t>agent</a:t>
                      </a:r>
                      <a:endParaRPr lang="ar-EG" sz="2800" dirty="0">
                        <a:latin typeface="Times New Roman" pitchFamily="18" charset="0"/>
                        <a:cs typeface="Times New Roman" pitchFamily="18" charset="0"/>
                      </a:endParaRPr>
                    </a:p>
                  </a:txBody>
                  <a:tcPr/>
                </a:tc>
              </a:tr>
              <a:tr h="3178209">
                <a:tc>
                  <a:txBody>
                    <a:bodyPr/>
                    <a:lstStyle/>
                    <a:p>
                      <a:pPr algn="l" rtl="0"/>
                      <a:r>
                        <a:rPr kumimoji="0" lang="en-US" sz="2800" kern="1200" baseline="0" dirty="0" smtClean="0">
                          <a:solidFill>
                            <a:schemeClr val="dk1"/>
                          </a:solidFill>
                          <a:latin typeface="Times New Roman" pitchFamily="18" charset="0"/>
                          <a:ea typeface="+mn-ea"/>
                          <a:cs typeface="Times New Roman" pitchFamily="18" charset="0"/>
                        </a:rPr>
                        <a:t>Minimal</a:t>
                      </a:r>
                    </a:p>
                    <a:p>
                      <a:pPr algn="l" rtl="0"/>
                      <a:r>
                        <a:rPr kumimoji="0" lang="en-US" sz="2800" kern="1200" baseline="0" dirty="0" smtClean="0">
                          <a:solidFill>
                            <a:schemeClr val="dk1"/>
                          </a:solidFill>
                          <a:latin typeface="Times New Roman" pitchFamily="18" charset="0"/>
                          <a:ea typeface="+mn-ea"/>
                          <a:cs typeface="Times New Roman" pitchFamily="18" charset="0"/>
                        </a:rPr>
                        <a:t>coverage Often combined with </a:t>
                      </a:r>
                      <a:r>
                        <a:rPr kumimoji="0" lang="en-US" sz="2800" kern="1200" baseline="0" dirty="0" err="1" smtClean="0">
                          <a:solidFill>
                            <a:schemeClr val="dk1"/>
                          </a:solidFill>
                          <a:latin typeface="Times New Roman" pitchFamily="18" charset="0"/>
                          <a:ea typeface="+mn-ea"/>
                          <a:cs typeface="Times New Roman" pitchFamily="18" charset="0"/>
                        </a:rPr>
                        <a:t>polymyxin</a:t>
                      </a:r>
                      <a:endParaRPr kumimoji="0" lang="en-US" sz="2800" kern="1200" baseline="0" dirty="0" smtClean="0">
                        <a:solidFill>
                          <a:schemeClr val="dk1"/>
                        </a:solidFill>
                        <a:latin typeface="Times New Roman" pitchFamily="18" charset="0"/>
                        <a:ea typeface="+mn-ea"/>
                        <a:cs typeface="Times New Roman" pitchFamily="18" charset="0"/>
                      </a:endParaRPr>
                    </a:p>
                    <a:p>
                      <a:pPr algn="l" rtl="0"/>
                      <a:r>
                        <a:rPr kumimoji="0" lang="en-US" sz="2800" kern="1200" baseline="0" dirty="0" smtClean="0">
                          <a:solidFill>
                            <a:schemeClr val="dk1"/>
                          </a:solidFill>
                          <a:latin typeface="Times New Roman" pitchFamily="18" charset="0"/>
                          <a:ea typeface="+mn-ea"/>
                          <a:cs typeface="Times New Roman" pitchFamily="18" charset="0"/>
                        </a:rPr>
                        <a:t>and neomycin into triple</a:t>
                      </a:r>
                    </a:p>
                    <a:p>
                      <a:pPr algn="l" rtl="0"/>
                      <a:r>
                        <a:rPr kumimoji="0" lang="en-US" sz="2800" kern="1200" baseline="0" dirty="0" smtClean="0">
                          <a:solidFill>
                            <a:schemeClr val="dk1"/>
                          </a:solidFill>
                          <a:latin typeface="Times New Roman" pitchFamily="18" charset="0"/>
                          <a:ea typeface="+mn-ea"/>
                          <a:cs typeface="Times New Roman" pitchFamily="18" charset="0"/>
                        </a:rPr>
                        <a:t>ointment</a:t>
                      </a:r>
                      <a:endParaRPr lang="ar-EG" sz="2800" dirty="0">
                        <a:latin typeface="Times New Roman" pitchFamily="18" charset="0"/>
                        <a:cs typeface="Times New Roman" pitchFamily="18" charset="0"/>
                      </a:endParaRPr>
                    </a:p>
                  </a:txBody>
                  <a:tcPr/>
                </a:tc>
                <a:tc>
                  <a:txBody>
                    <a:bodyPr/>
                    <a:lstStyle/>
                    <a:p>
                      <a:pPr algn="l" rtl="0"/>
                      <a:r>
                        <a:rPr kumimoji="0" lang="en-US" sz="2800" kern="1200" baseline="0" dirty="0" smtClean="0">
                          <a:solidFill>
                            <a:schemeClr val="dk1"/>
                          </a:solidFill>
                          <a:latin typeface="Times New Roman" pitchFamily="18" charset="0"/>
                          <a:ea typeface="+mn-ea"/>
                          <a:cs typeface="Times New Roman" pitchFamily="18" charset="0"/>
                        </a:rPr>
                        <a:t>Gram-positive </a:t>
                      </a:r>
                    </a:p>
                    <a:p>
                      <a:pPr algn="l" rtl="0"/>
                      <a:r>
                        <a:rPr kumimoji="0" lang="en-US" sz="2800" kern="1200" baseline="0" dirty="0" smtClean="0">
                          <a:solidFill>
                            <a:schemeClr val="dk1"/>
                          </a:solidFill>
                          <a:latin typeface="Times New Roman" pitchFamily="18" charset="0"/>
                          <a:ea typeface="+mn-ea"/>
                          <a:cs typeface="Times New Roman" pitchFamily="18" charset="0"/>
                        </a:rPr>
                        <a:t>coverage</a:t>
                      </a:r>
                      <a:endParaRPr lang="ar-EG" sz="2800" dirty="0">
                        <a:latin typeface="Times New Roman" pitchFamily="18" charset="0"/>
                        <a:cs typeface="Times New Roman" pitchFamily="18" charset="0"/>
                      </a:endParaRPr>
                    </a:p>
                  </a:txBody>
                  <a:tcPr/>
                </a:tc>
                <a:tc>
                  <a:txBody>
                    <a:bodyPr/>
                    <a:lstStyle/>
                    <a:p>
                      <a:pPr algn="l" rtl="0"/>
                      <a:r>
                        <a:rPr kumimoji="0" lang="en-US" sz="2800" kern="1200" baseline="0" dirty="0" err="1" smtClean="0">
                          <a:solidFill>
                            <a:schemeClr val="dk1"/>
                          </a:solidFill>
                          <a:latin typeface="Times New Roman" pitchFamily="18" charset="0"/>
                          <a:ea typeface="+mn-ea"/>
                          <a:cs typeface="Times New Roman" pitchFamily="18" charset="0"/>
                        </a:rPr>
                        <a:t>Bacitracin</a:t>
                      </a:r>
                      <a:endParaRPr lang="ar-EG" sz="2800" dirty="0">
                        <a:latin typeface="Times New Roman" pitchFamily="18" charset="0"/>
                        <a:cs typeface="Times New Roman" pitchFamily="18" charset="0"/>
                      </a:endParaRPr>
                    </a:p>
                  </a:txBody>
                  <a:tcPr/>
                </a:tc>
              </a:tr>
              <a:tr h="1011248">
                <a:tc>
                  <a:txBody>
                    <a:bodyPr/>
                    <a:lstStyle/>
                    <a:p>
                      <a:pPr algn="l" rtl="0"/>
                      <a:endParaRPr lang="ar-EG" sz="2800">
                        <a:latin typeface="Times New Roman" pitchFamily="18" charset="0"/>
                        <a:cs typeface="Times New Roman" pitchFamily="18" charset="0"/>
                      </a:endParaRPr>
                    </a:p>
                  </a:txBody>
                  <a:tcPr/>
                </a:tc>
                <a:tc>
                  <a:txBody>
                    <a:bodyPr/>
                    <a:lstStyle/>
                    <a:p>
                      <a:pPr algn="l" rtl="0"/>
                      <a:r>
                        <a:rPr kumimoji="0" lang="en-US" sz="2800" kern="1200" baseline="0" dirty="0" smtClean="0">
                          <a:solidFill>
                            <a:schemeClr val="dk1"/>
                          </a:solidFill>
                          <a:latin typeface="Times New Roman" pitchFamily="18" charset="0"/>
                          <a:ea typeface="+mn-ea"/>
                          <a:cs typeface="Times New Roman" pitchFamily="18" charset="0"/>
                        </a:rPr>
                        <a:t>Petroleum-based</a:t>
                      </a:r>
                      <a:endParaRPr kumimoji="0" lang="ar-EG" sz="2800" kern="1200" baseline="0" dirty="0" smtClean="0">
                        <a:solidFill>
                          <a:schemeClr val="dk1"/>
                        </a:solidFill>
                        <a:latin typeface="Times New Roman" pitchFamily="18" charset="0"/>
                        <a:ea typeface="+mn-ea"/>
                        <a:cs typeface="Times New Roman" pitchFamily="18" charset="0"/>
                      </a:endParaRPr>
                    </a:p>
                    <a:p>
                      <a:pPr algn="l" rtl="0"/>
                      <a:r>
                        <a:rPr kumimoji="0" lang="en-US" sz="2800" kern="1200" baseline="0" dirty="0" smtClean="0">
                          <a:solidFill>
                            <a:schemeClr val="dk1"/>
                          </a:solidFill>
                          <a:latin typeface="Times New Roman" pitchFamily="18" charset="0"/>
                          <a:ea typeface="+mn-ea"/>
                          <a:cs typeface="Times New Roman" pitchFamily="18" charset="0"/>
                        </a:rPr>
                        <a:t>Keeps grafts moist</a:t>
                      </a:r>
                      <a:endParaRPr lang="ar-EG" sz="2800" dirty="0">
                        <a:latin typeface="Times New Roman" pitchFamily="18" charset="0"/>
                        <a:cs typeface="Times New Roman" pitchFamily="18" charset="0"/>
                      </a:endParaRPr>
                    </a:p>
                  </a:txBody>
                  <a:tcPr/>
                </a:tc>
                <a:tc>
                  <a:txBody>
                    <a:bodyPr/>
                    <a:lstStyle/>
                    <a:p>
                      <a:pPr algn="l" rtl="0"/>
                      <a:r>
                        <a:rPr kumimoji="0" lang="en-US" sz="2800" kern="1200" baseline="0" dirty="0" err="1" smtClean="0">
                          <a:solidFill>
                            <a:schemeClr val="dk1"/>
                          </a:solidFill>
                          <a:latin typeface="Times New Roman" pitchFamily="18" charset="0"/>
                          <a:ea typeface="+mn-ea"/>
                          <a:cs typeface="Times New Roman" pitchFamily="18" charset="0"/>
                        </a:rPr>
                        <a:t>Polymyxin</a:t>
                      </a:r>
                      <a:r>
                        <a:rPr kumimoji="0" lang="en-US" sz="2800" kern="1200" baseline="0" dirty="0" smtClean="0">
                          <a:solidFill>
                            <a:schemeClr val="dk1"/>
                          </a:solidFill>
                          <a:latin typeface="Times New Roman" pitchFamily="18" charset="0"/>
                          <a:ea typeface="+mn-ea"/>
                          <a:cs typeface="Times New Roman" pitchFamily="18" charset="0"/>
                        </a:rPr>
                        <a:t> B</a:t>
                      </a:r>
                      <a:endParaRPr lang="ar-EG" sz="2800" dirty="0">
                        <a:latin typeface="Times New Roman" pitchFamily="18" charset="0"/>
                        <a:cs typeface="Times New Roman" pitchFamily="18" charset="0"/>
                      </a:endParaRPr>
                    </a:p>
                  </a:txBody>
                  <a:tcPr/>
                </a:tc>
              </a:tr>
            </a:tbl>
          </a:graphicData>
        </a:graphic>
      </p:graphicFrame>
      <p:sp>
        <p:nvSpPr>
          <p:cNvPr id="3" name="Title 2"/>
          <p:cNvSpPr>
            <a:spLocks noGrp="1"/>
          </p:cNvSpPr>
          <p:nvPr>
            <p:ph type="title"/>
          </p:nvPr>
        </p:nvSpPr>
        <p:spPr/>
        <p:txBody>
          <a:bodyPr>
            <a:normAutofit/>
          </a:bodyPr>
          <a:lstStyle/>
          <a:p>
            <a:r>
              <a:rPr lang="en-US" sz="3200" i="1" u="sng" dirty="0" smtClean="0">
                <a:solidFill>
                  <a:schemeClr val="accent3"/>
                </a:solidFill>
              </a:rPr>
              <a:t>Other </a:t>
            </a:r>
            <a:r>
              <a:rPr lang="en-US" sz="3200" i="1" u="sng" dirty="0" err="1" smtClean="0">
                <a:solidFill>
                  <a:schemeClr val="accent3"/>
                </a:solidFill>
              </a:rPr>
              <a:t>agents</a:t>
            </a:r>
            <a:endParaRPr lang="ar-EG" sz="3200" i="1"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3" name="Picture 3" descr="DSC01999"/>
          <p:cNvPicPr>
            <a:picLocks noGrp="1" noChangeAspect="1" noChangeArrowheads="1"/>
          </p:cNvPicPr>
          <p:nvPr>
            <p:ph idx="1"/>
          </p:nvPr>
        </p:nvPicPr>
        <p:blipFill>
          <a:blip r:embed="rId2"/>
          <a:srcRect/>
          <a:stretch>
            <a:fillRect/>
          </a:stretch>
        </p:blipFill>
        <p:spPr>
          <a:xfrm>
            <a:off x="395288" y="188913"/>
            <a:ext cx="8207375" cy="6156325"/>
          </a:xfrm>
          <a:noFill/>
          <a:ln/>
        </p:spPr>
      </p:pic>
      <p:sp>
        <p:nvSpPr>
          <p:cNvPr id="158722" name="Rectangle 2"/>
          <p:cNvSpPr>
            <a:spLocks noGrp="1" noChangeArrowheads="1"/>
          </p:cNvSpPr>
          <p:nvPr>
            <p:ph type="title"/>
          </p:nvPr>
        </p:nvSpPr>
        <p:spPr/>
        <p:txBody>
          <a:bodyPr/>
          <a:lstStyle/>
          <a:p>
            <a:endParaRPr lang="ar-EG"/>
          </a:p>
        </p:txBody>
      </p:sp>
      <p:sp>
        <p:nvSpPr>
          <p:cNvPr id="158724" name="Text Box 4"/>
          <p:cNvSpPr txBox="1">
            <a:spLocks noChangeArrowheads="1"/>
          </p:cNvSpPr>
          <p:nvPr/>
        </p:nvSpPr>
        <p:spPr bwMode="auto">
          <a:xfrm>
            <a:off x="2484438" y="6381750"/>
            <a:ext cx="2951162" cy="457200"/>
          </a:xfrm>
          <a:prstGeom prst="rect">
            <a:avLst/>
          </a:prstGeom>
          <a:solidFill>
            <a:srgbClr val="FF9900"/>
          </a:solidFill>
          <a:ln w="9525">
            <a:noFill/>
            <a:miter lim="800000"/>
            <a:headEnd/>
            <a:tailEnd/>
          </a:ln>
          <a:effectLst/>
        </p:spPr>
        <p:txBody>
          <a:bodyPr>
            <a:spAutoFit/>
          </a:bodyPr>
          <a:lstStyle/>
          <a:p>
            <a:pPr>
              <a:spcBef>
                <a:spcPct val="50000"/>
              </a:spcBef>
            </a:pPr>
            <a:r>
              <a:rPr lang="en-US">
                <a:latin typeface="Arial" pitchFamily="34" charset="0"/>
                <a:cs typeface="Arial" pitchFamily="34" charset="0"/>
              </a:rPr>
              <a:t>Flamazine Dressing</a:t>
            </a:r>
            <a:endParaRPr lang="en-GB">
              <a:latin typeface="Arial" pitchFamily="34" charset="0"/>
              <a:cs typeface="Arial" pitchFamily="34" charset="0"/>
            </a:endParaRPr>
          </a:p>
        </p:txBody>
      </p:sp>
    </p:spTree>
  </p:cSld>
  <p:clrMapOvr>
    <a:masterClrMapping/>
  </p:clrMapOvr>
  <p:transition spd="med">
    <p:strips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7" name="Picture 3" descr="DSC02010"/>
          <p:cNvPicPr>
            <a:picLocks noGrp="1" noChangeAspect="1" noChangeArrowheads="1"/>
          </p:cNvPicPr>
          <p:nvPr>
            <p:ph idx="1"/>
          </p:nvPr>
        </p:nvPicPr>
        <p:blipFill>
          <a:blip r:embed="rId2"/>
          <a:srcRect/>
          <a:stretch>
            <a:fillRect/>
          </a:stretch>
        </p:blipFill>
        <p:spPr>
          <a:xfrm>
            <a:off x="971550" y="404813"/>
            <a:ext cx="6905625" cy="5180012"/>
          </a:xfrm>
          <a:noFill/>
          <a:ln/>
        </p:spPr>
      </p:pic>
      <p:sp>
        <p:nvSpPr>
          <p:cNvPr id="159746" name="Rectangle 2"/>
          <p:cNvSpPr>
            <a:spLocks noGrp="1" noChangeArrowheads="1"/>
          </p:cNvSpPr>
          <p:nvPr>
            <p:ph type="title"/>
          </p:nvPr>
        </p:nvSpPr>
        <p:spPr/>
        <p:txBody>
          <a:bodyPr/>
          <a:lstStyle/>
          <a:p>
            <a:endParaRPr lang="ar-EG"/>
          </a:p>
        </p:txBody>
      </p:sp>
      <p:sp>
        <p:nvSpPr>
          <p:cNvPr id="159748" name="Text Box 4"/>
          <p:cNvSpPr txBox="1">
            <a:spLocks noChangeArrowheads="1"/>
          </p:cNvSpPr>
          <p:nvPr/>
        </p:nvSpPr>
        <p:spPr bwMode="auto">
          <a:xfrm>
            <a:off x="3132138" y="5876925"/>
            <a:ext cx="2735262" cy="457200"/>
          </a:xfrm>
          <a:prstGeom prst="rect">
            <a:avLst/>
          </a:prstGeom>
          <a:solidFill>
            <a:srgbClr val="FF9900"/>
          </a:solidFill>
          <a:ln w="9525">
            <a:noFill/>
            <a:miter lim="800000"/>
            <a:headEnd/>
            <a:tailEnd/>
          </a:ln>
          <a:effectLst/>
        </p:spPr>
        <p:txBody>
          <a:bodyPr>
            <a:spAutoFit/>
          </a:bodyPr>
          <a:lstStyle/>
          <a:p>
            <a:pPr>
              <a:spcBef>
                <a:spcPct val="50000"/>
              </a:spcBef>
            </a:pPr>
            <a:r>
              <a:rPr lang="en-US">
                <a:latin typeface="Arial" pitchFamily="34" charset="0"/>
                <a:cs typeface="Arial" pitchFamily="34" charset="0"/>
              </a:rPr>
              <a:t>MEBO  Dressing</a:t>
            </a:r>
            <a:endParaRPr lang="en-GB">
              <a:latin typeface="Arial" pitchFamily="34" charset="0"/>
              <a:cs typeface="Arial" pitchFamily="34" charset="0"/>
            </a:endParaRPr>
          </a:p>
        </p:txBody>
      </p:sp>
    </p:spTree>
  </p:cSld>
  <p:clrMapOvr>
    <a:masterClrMapping/>
  </p:clrMapOvr>
  <p:transition spd="med">
    <p:strips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E:\surgery\burn seminar\CREAMS\WTS08102_55806_5.JPG"/>
          <p:cNvPicPr>
            <a:picLocks noGrp="1" noChangeAspect="1" noChangeArrowheads="1"/>
          </p:cNvPicPr>
          <p:nvPr>
            <p:ph idx="1"/>
          </p:nvPr>
        </p:nvPicPr>
        <p:blipFill>
          <a:blip r:embed="rId2"/>
          <a:stretch>
            <a:fillRect/>
          </a:stretch>
        </p:blipFill>
        <p:spPr bwMode="auto">
          <a:xfrm>
            <a:off x="2743200" y="2372519"/>
            <a:ext cx="3657600" cy="27432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urgery\burn seminar\CREAMS\2022-generic-silvadene-silver-sulfadiazine-cream-1-15-gm-600.jpg"/>
          <p:cNvPicPr>
            <a:picLocks noGrp="1" noChangeAspect="1" noChangeArrowheads="1"/>
          </p:cNvPicPr>
          <p:nvPr>
            <p:ph idx="1"/>
          </p:nvPr>
        </p:nvPicPr>
        <p:blipFill>
          <a:blip r:embed="rId2"/>
          <a:stretch>
            <a:fillRect/>
          </a:stretch>
        </p:blipFill>
        <p:spPr bwMode="auto">
          <a:xfrm>
            <a:off x="1554692" y="1481138"/>
            <a:ext cx="6034616" cy="4525962"/>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E:\surgery\burn seminar\CREAMS\Dermazin.jpg"/>
          <p:cNvPicPr>
            <a:picLocks noGrp="1" noChangeAspect="1" noChangeArrowheads="1"/>
          </p:cNvPicPr>
          <p:nvPr>
            <p:ph idx="1"/>
          </p:nvPr>
        </p:nvPicPr>
        <p:blipFill>
          <a:blip r:embed="rId2" cstate="print"/>
          <a:stretch>
            <a:fillRect/>
          </a:stretch>
        </p:blipFill>
        <p:spPr bwMode="auto">
          <a:xfrm>
            <a:off x="2819400" y="2743200"/>
            <a:ext cx="3581400" cy="1092359"/>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l" rtl="0"/>
            <a:r>
              <a:rPr lang="en-US" sz="2800" dirty="0" smtClean="0">
                <a:latin typeface="Times New Roman" pitchFamily="18" charset="0"/>
                <a:cs typeface="Times New Roman" pitchFamily="18" charset="0"/>
              </a:rPr>
              <a:t>There are numerous products available and can be differentiated to those that provide temporary wound cover while the underlying wound re-</a:t>
            </a:r>
            <a:r>
              <a:rPr lang="en-US" sz="2800" dirty="0" err="1" smtClean="0">
                <a:latin typeface="Times New Roman" pitchFamily="18" charset="0"/>
                <a:cs typeface="Times New Roman" pitchFamily="18" charset="0"/>
              </a:rPr>
              <a:t>epithializes</a:t>
            </a:r>
            <a:r>
              <a:rPr lang="en-US" sz="2800" dirty="0" smtClean="0">
                <a:latin typeface="Times New Roman" pitchFamily="18" charset="0"/>
                <a:cs typeface="Times New Roman" pitchFamily="18" charset="0"/>
              </a:rPr>
              <a:t> or is ready for </a:t>
            </a:r>
            <a:r>
              <a:rPr lang="en-US" sz="2800" b="1" dirty="0" err="1" smtClean="0">
                <a:latin typeface="Times New Roman" pitchFamily="18" charset="0"/>
                <a:cs typeface="Times New Roman" pitchFamily="18" charset="0"/>
              </a:rPr>
              <a:t>autografting</a:t>
            </a:r>
            <a:r>
              <a:rPr lang="en-US" sz="2800" dirty="0" smtClean="0">
                <a:latin typeface="Times New Roman" pitchFamily="18" charset="0"/>
                <a:cs typeface="Times New Roman" pitchFamily="18" charset="0"/>
              </a:rPr>
              <a:t> (i.e., </a:t>
            </a:r>
            <a:r>
              <a:rPr lang="en-US" sz="2800" b="1" dirty="0" err="1" smtClean="0">
                <a:latin typeface="Times New Roman" pitchFamily="18" charset="0"/>
                <a:cs typeface="Times New Roman" pitchFamily="18" charset="0"/>
              </a:rPr>
              <a:t>Biobrane</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Dermagraft</a:t>
            </a:r>
            <a:r>
              <a:rPr lang="en-US" sz="2800" b="1" dirty="0" smtClean="0">
                <a:latin typeface="Times New Roman" pitchFamily="18" charset="0"/>
                <a:cs typeface="Times New Roman" pitchFamily="18" charset="0"/>
              </a:rPr>
              <a:t> TC</a:t>
            </a:r>
            <a:r>
              <a:rPr lang="en-US" sz="2800" dirty="0" smtClean="0">
                <a:latin typeface="Times New Roman" pitchFamily="18" charset="0"/>
                <a:cs typeface="Times New Roman" pitchFamily="18" charset="0"/>
              </a:rPr>
              <a:t>®) and those that close the wound and help reconstitute part of the resultant skin (</a:t>
            </a:r>
            <a:r>
              <a:rPr lang="en-US" sz="2800" b="1" dirty="0" smtClean="0">
                <a:latin typeface="Times New Roman" pitchFamily="18" charset="0"/>
                <a:cs typeface="Times New Roman" pitchFamily="18" charset="0"/>
              </a:rPr>
              <a:t>Integra®</a:t>
            </a:r>
            <a:r>
              <a:rPr lang="en-US" sz="2800" dirty="0" smtClean="0">
                <a:latin typeface="Times New Roman" pitchFamily="18" charset="0"/>
                <a:cs typeface="Times New Roman" pitchFamily="18" charset="0"/>
              </a:rPr>
              <a:t>).</a:t>
            </a:r>
            <a:endParaRPr lang="ar-EG"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3200" i="1" u="sng" dirty="0" smtClean="0">
                <a:solidFill>
                  <a:schemeClr val="accent3"/>
                </a:solidFill>
              </a:rPr>
              <a:t>SKIN </a:t>
            </a:r>
            <a:r>
              <a:rPr lang="en-US" sz="3200" i="1" u="sng" dirty="0" err="1" smtClean="0">
                <a:solidFill>
                  <a:schemeClr val="accent3"/>
                </a:solidFill>
              </a:rPr>
              <a:t>SUBSTITUTES</a:t>
            </a:r>
            <a:endParaRPr lang="ar-EG" sz="3200" i="1"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lsndpad\Desktop\biobrane\Fig.64bis.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534400" cy="4525963"/>
          </a:xfrm>
        </p:spPr>
        <p:txBody>
          <a:bodyPr>
            <a:normAutofit fontScale="92500"/>
          </a:bodyPr>
          <a:lstStyle/>
          <a:p>
            <a:pPr algn="l" rtl="0"/>
            <a:r>
              <a:rPr lang="en-US" sz="3000" dirty="0" smtClean="0">
                <a:latin typeface="Times New Roman" pitchFamily="18" charset="0"/>
                <a:cs typeface="Times New Roman" pitchFamily="18" charset="0"/>
              </a:rPr>
              <a:t>usually harvested from cadaveric donors after appropriate donor selection and screening for communicable disease, and consent from relatives</a:t>
            </a:r>
          </a:p>
          <a:p>
            <a:pPr algn="l" rtl="0">
              <a:buNone/>
            </a:pPr>
            <a:r>
              <a:rPr lang="en-US" sz="3000" dirty="0" smtClean="0">
                <a:latin typeface="Times New Roman" pitchFamily="18" charset="0"/>
                <a:cs typeface="Times New Roman" pitchFamily="18" charset="0"/>
              </a:rPr>
              <a:t>    has been obtained.</a:t>
            </a:r>
            <a:endParaRPr lang="ar-EG" sz="3000" dirty="0" smtClean="0">
              <a:latin typeface="Times New Roman" pitchFamily="18" charset="0"/>
              <a:cs typeface="Times New Roman" pitchFamily="18" charset="0"/>
            </a:endParaRPr>
          </a:p>
          <a:p>
            <a:pPr algn="l" rtl="0"/>
            <a:r>
              <a:rPr lang="en-US" sz="3000" dirty="0" smtClean="0">
                <a:latin typeface="Times New Roman" pitchFamily="18" charset="0"/>
                <a:cs typeface="Times New Roman" pitchFamily="18" charset="0"/>
              </a:rPr>
              <a:t>In order of preference of allograft take on the excised burn wound, fresh allograft is by far the best followed by </a:t>
            </a:r>
            <a:r>
              <a:rPr lang="en-US" sz="3000" dirty="0" err="1" smtClean="0">
                <a:latin typeface="Times New Roman" pitchFamily="18" charset="0"/>
                <a:cs typeface="Times New Roman" pitchFamily="18" charset="0"/>
              </a:rPr>
              <a:t>cryopreserved</a:t>
            </a:r>
            <a:r>
              <a:rPr lang="en-US" sz="3000" dirty="0" smtClean="0">
                <a:latin typeface="Times New Roman" pitchFamily="18" charset="0"/>
                <a:cs typeface="Times New Roman" pitchFamily="18" charset="0"/>
              </a:rPr>
              <a:t>, glycerolized, then freeze-dried.</a:t>
            </a:r>
            <a:endParaRPr lang="ar-EG" sz="3000" dirty="0" smtClean="0">
              <a:latin typeface="Times New Roman" pitchFamily="18" charset="0"/>
              <a:cs typeface="Times New Roman" pitchFamily="18" charset="0"/>
            </a:endParaRPr>
          </a:p>
          <a:p>
            <a:pPr algn="l" rtl="0"/>
            <a:r>
              <a:rPr lang="en-US" sz="3000" dirty="0" smtClean="0">
                <a:latin typeface="Times New Roman" pitchFamily="18" charset="0"/>
                <a:cs typeface="Times New Roman" pitchFamily="18" charset="0"/>
              </a:rPr>
              <a:t>Allograft skin can also be obtained from living donors, usually parents or relatives of burned children</a:t>
            </a:r>
            <a:endParaRPr lang="ar-EG" sz="3000" dirty="0" smtClean="0">
              <a:latin typeface="Times New Roman" pitchFamily="18" charset="0"/>
              <a:cs typeface="Times New Roman" pitchFamily="18" charset="0"/>
            </a:endParaRPr>
          </a:p>
          <a:p>
            <a:pPr algn="l"/>
            <a:endParaRPr lang="ar-EG" dirty="0"/>
          </a:p>
        </p:txBody>
      </p:sp>
      <p:sp>
        <p:nvSpPr>
          <p:cNvPr id="3" name="Title 2"/>
          <p:cNvSpPr>
            <a:spLocks noGrp="1"/>
          </p:cNvSpPr>
          <p:nvPr>
            <p:ph type="title"/>
          </p:nvPr>
        </p:nvSpPr>
        <p:spPr/>
        <p:txBody>
          <a:bodyPr>
            <a:normAutofit/>
          </a:bodyPr>
          <a:lstStyle/>
          <a:p>
            <a:r>
              <a:rPr lang="en-US" sz="3200" i="1" u="sng" dirty="0" smtClean="0">
                <a:solidFill>
                  <a:schemeClr val="accent3"/>
                </a:solidFill>
              </a:rPr>
              <a:t>ALLOGRAFT </a:t>
            </a:r>
            <a:r>
              <a:rPr lang="en-US" sz="3200" i="1" u="sng" dirty="0" err="1" smtClean="0">
                <a:solidFill>
                  <a:schemeClr val="accent3"/>
                </a:solidFill>
              </a:rPr>
              <a:t>SKIN</a:t>
            </a:r>
            <a:r>
              <a:rPr lang="en-US" sz="3200" i="1" u="sng" dirty="0" smtClean="0">
                <a:solidFill>
                  <a:schemeClr val="accent3"/>
                </a:solidFill>
              </a:rPr>
              <a:t> (HOMOGRAFT)</a:t>
            </a: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lsndpad\Desktop\allograft.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rtl="0"/>
            <a:r>
              <a:rPr lang="en-US" sz="2800" dirty="0" smtClean="0">
                <a:latin typeface="Times New Roman" pitchFamily="18" charset="0"/>
                <a:cs typeface="Times New Roman" pitchFamily="18" charset="0"/>
              </a:rPr>
              <a:t>Skin from different species can be used for temporary physiological wound closure. </a:t>
            </a:r>
          </a:p>
          <a:p>
            <a:pPr algn="l" rtl="0"/>
            <a:r>
              <a:rPr lang="en-US" sz="2800" dirty="0" smtClean="0">
                <a:latin typeface="Times New Roman" pitchFamily="18" charset="0"/>
                <a:cs typeface="Times New Roman" pitchFamily="18" charset="0"/>
              </a:rPr>
              <a:t>Pig skin is commonly used and is commercially available</a:t>
            </a:r>
            <a:r>
              <a:rPr lang="en-US" sz="2800" dirty="0" smtClean="0">
                <a:latin typeface="Minion-Regular"/>
              </a:rPr>
              <a:t>.</a:t>
            </a:r>
            <a:endParaRPr lang="ar-EG" dirty="0"/>
          </a:p>
        </p:txBody>
      </p:sp>
      <p:sp>
        <p:nvSpPr>
          <p:cNvPr id="3" name="Title 2"/>
          <p:cNvSpPr>
            <a:spLocks noGrp="1"/>
          </p:cNvSpPr>
          <p:nvPr>
            <p:ph type="title"/>
          </p:nvPr>
        </p:nvSpPr>
        <p:spPr/>
        <p:txBody>
          <a:bodyPr>
            <a:normAutofit/>
          </a:bodyPr>
          <a:lstStyle/>
          <a:p>
            <a:r>
              <a:rPr lang="en-US" sz="3200" i="1" u="sng" dirty="0" err="1" smtClean="0">
                <a:solidFill>
                  <a:schemeClr val="accent3"/>
                </a:solidFill>
              </a:rPr>
              <a:t>XENOGRAFTS</a:t>
            </a:r>
            <a:endParaRPr lang="ar-EG" sz="3200" i="1"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l" rtl="0"/>
            <a:r>
              <a:rPr lang="en-US" sz="2800" dirty="0" smtClean="0">
                <a:latin typeface="Times New Roman" pitchFamily="18" charset="0"/>
                <a:cs typeface="Times New Roman" pitchFamily="18" charset="0"/>
              </a:rPr>
              <a:t>There are two methods of management of the burn wound with topical agents</a:t>
            </a:r>
            <a:r>
              <a:rPr lang="en-US" sz="3200" dirty="0" smtClean="0">
                <a:latin typeface="Times New Roman" pitchFamily="18" charset="0"/>
                <a:cs typeface="Times New Roman" pitchFamily="18" charset="0"/>
              </a:rPr>
              <a:t>. </a:t>
            </a:r>
          </a:p>
          <a:p>
            <a:pPr marL="457200" indent="0" algn="l" rtl="0">
              <a:buNone/>
            </a:pPr>
            <a:r>
              <a:rPr lang="en-US" sz="2800" dirty="0" smtClean="0">
                <a:latin typeface="Times New Roman" pitchFamily="18" charset="0"/>
                <a:cs typeface="Times New Roman" pitchFamily="18" charset="0"/>
              </a:rPr>
              <a:t>In</a:t>
            </a:r>
            <a:r>
              <a:rPr lang="en-US" sz="3200" dirty="0" smtClean="0">
                <a:latin typeface="Times New Roman" pitchFamily="18" charset="0"/>
                <a:cs typeface="Times New Roman" pitchFamily="18" charset="0"/>
              </a:rPr>
              <a:t> </a:t>
            </a:r>
            <a:r>
              <a:rPr lang="en-US" sz="3500" b="1" i="1" dirty="0" smtClean="0">
                <a:solidFill>
                  <a:srgbClr val="002060"/>
                </a:solidFill>
                <a:latin typeface="Times New Roman" pitchFamily="18" charset="0"/>
                <a:cs typeface="Times New Roman" pitchFamily="18" charset="0"/>
              </a:rPr>
              <a:t>exposure therapy</a:t>
            </a:r>
            <a:r>
              <a:rPr lang="en-US" sz="32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no dressings are applied over the wound after application of the agent to the wound twice or three times daily. This approach is typically used on the face and head. </a:t>
            </a:r>
            <a:r>
              <a:rPr lang="en-US" sz="2400" u="sng" dirty="0" smtClean="0">
                <a:latin typeface="Times New Roman" pitchFamily="18" charset="0"/>
                <a:cs typeface="Times New Roman" pitchFamily="18" charset="0"/>
              </a:rPr>
              <a:t>Disadvantages</a:t>
            </a:r>
            <a:r>
              <a:rPr lang="en-US" sz="2800" dirty="0" smtClean="0">
                <a:latin typeface="Times New Roman" pitchFamily="18" charset="0"/>
                <a:cs typeface="Times New Roman" pitchFamily="18" charset="0"/>
              </a:rPr>
              <a:t> are increased pain and heat loss as a result of the exposed wound and an increased risk of cross-contamination</a:t>
            </a:r>
            <a:r>
              <a:rPr lang="en-US" sz="3000" dirty="0" smtClean="0">
                <a:latin typeface="Times New Roman" pitchFamily="18" charset="0"/>
                <a:cs typeface="Times New Roman" pitchFamily="18" charset="0"/>
              </a:rPr>
              <a:t>.</a:t>
            </a:r>
          </a:p>
        </p:txBody>
      </p:sp>
      <p:sp>
        <p:nvSpPr>
          <p:cNvPr id="3" name="Title 2"/>
          <p:cNvSpPr>
            <a:spLocks noGrp="1"/>
          </p:cNvSpPr>
          <p:nvPr>
            <p:ph type="title"/>
          </p:nvPr>
        </p:nvSpPr>
        <p:spPr/>
        <p:txBody>
          <a:bodyPr>
            <a:normAutofit/>
          </a:bodyPr>
          <a:lstStyle/>
          <a:p>
            <a:r>
              <a:rPr lang="en-US" sz="3200" i="1" u="sng" dirty="0" smtClean="0">
                <a:solidFill>
                  <a:schemeClr val="accent3"/>
                </a:solidFill>
              </a:rPr>
              <a:t>Exposure versus Closed Management</a:t>
            </a: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4525963"/>
          </a:xfrm>
        </p:spPr>
        <p:txBody>
          <a:bodyPr>
            <a:normAutofit/>
          </a:bodyPr>
          <a:lstStyle/>
          <a:p>
            <a:pPr algn="l" rtl="0"/>
            <a:r>
              <a:rPr lang="en-US" sz="3200" b="1" i="1" dirty="0" smtClean="0">
                <a:solidFill>
                  <a:srgbClr val="002060"/>
                </a:solidFill>
                <a:latin typeface="Times New Roman" pitchFamily="18" charset="0"/>
                <a:cs typeface="Times New Roman" pitchFamily="18" charset="0"/>
              </a:rPr>
              <a:t>In the closed method</a:t>
            </a:r>
            <a:r>
              <a:rPr lang="en-US" sz="32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an occlusive dressing is applied over the agent and is usually changed twice daily. </a:t>
            </a:r>
            <a:r>
              <a:rPr lang="en-US" sz="2800" u="sng" dirty="0" smtClean="0">
                <a:latin typeface="Times New Roman" pitchFamily="18" charset="0"/>
                <a:cs typeface="Times New Roman" pitchFamily="18" charset="0"/>
              </a:rPr>
              <a:t>The disadvantage </a:t>
            </a:r>
            <a:r>
              <a:rPr lang="en-US" sz="2800" dirty="0" smtClean="0">
                <a:latin typeface="Times New Roman" pitchFamily="18" charset="0"/>
                <a:cs typeface="Times New Roman" pitchFamily="18" charset="0"/>
              </a:rPr>
              <a:t>of this method is the potential increase in bacterial growth if the dressing is not changed twice daily, particularly when thick </a:t>
            </a:r>
            <a:r>
              <a:rPr lang="en-US" sz="2800" dirty="0" err="1" smtClean="0">
                <a:latin typeface="Times New Roman" pitchFamily="18" charset="0"/>
                <a:cs typeface="Times New Roman" pitchFamily="18" charset="0"/>
              </a:rPr>
              <a:t>eschar</a:t>
            </a:r>
            <a:r>
              <a:rPr lang="en-US" sz="2800" dirty="0" smtClean="0">
                <a:latin typeface="Times New Roman" pitchFamily="18" charset="0"/>
                <a:cs typeface="Times New Roman" pitchFamily="18" charset="0"/>
              </a:rPr>
              <a:t> is present. </a:t>
            </a:r>
            <a:r>
              <a:rPr lang="en-US" sz="2800" u="sng" dirty="0" smtClean="0">
                <a:latin typeface="Times New Roman" pitchFamily="18" charset="0"/>
                <a:cs typeface="Times New Roman" pitchFamily="18" charset="0"/>
              </a:rPr>
              <a:t>The advantages </a:t>
            </a:r>
            <a:r>
              <a:rPr lang="en-US" sz="2800" dirty="0" smtClean="0">
                <a:latin typeface="Times New Roman" pitchFamily="18" charset="0"/>
                <a:cs typeface="Times New Roman" pitchFamily="18" charset="0"/>
              </a:rPr>
              <a:t>are less pain, less heat loss, and less cross-contamination. </a:t>
            </a:r>
            <a:r>
              <a:rPr lang="en-US" sz="2800" i="1" dirty="0" smtClean="0">
                <a:latin typeface="Times New Roman" pitchFamily="18" charset="0"/>
                <a:cs typeface="Times New Roman" pitchFamily="18" charset="0"/>
              </a:rPr>
              <a:t>The closed method is generally preferred.</a:t>
            </a:r>
          </a:p>
          <a:p>
            <a:endParaRPr lang="ar-EG" dirty="0"/>
          </a:p>
        </p:txBody>
      </p:sp>
      <p:sp>
        <p:nvSpPr>
          <p:cNvPr id="3" name="Title 2"/>
          <p:cNvSpPr>
            <a:spLocks noGrp="1"/>
          </p:cNvSpPr>
          <p:nvPr>
            <p:ph type="title"/>
          </p:nvPr>
        </p:nvSpPr>
        <p:spPr/>
        <p:txBody>
          <a:bodyPr>
            <a:normAutofit/>
          </a:bodyPr>
          <a:lstStyle/>
          <a:p>
            <a:r>
              <a:rPr lang="en-US" sz="3200" i="1" u="sng" dirty="0" err="1" smtClean="0">
                <a:solidFill>
                  <a:schemeClr val="accent3"/>
                </a:solidFill>
              </a:rPr>
              <a:t>Exposure</a:t>
            </a:r>
            <a:r>
              <a:rPr lang="en-US" sz="3200" i="1" u="sng" dirty="0" smtClean="0">
                <a:solidFill>
                  <a:schemeClr val="accent3"/>
                </a:solidFill>
              </a:rPr>
              <a:t> versus Closed Management</a:t>
            </a: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lgn="l" rtl="0"/>
            <a:r>
              <a:rPr lang="en-US" sz="2800" b="1" dirty="0" smtClean="0">
                <a:latin typeface="Times New Roman" pitchFamily="18" charset="0"/>
                <a:cs typeface="Times New Roman" pitchFamily="18" charset="0"/>
              </a:rPr>
              <a:t>In vitro culturing of epidermal cells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keratinocytes</a:t>
            </a:r>
            <a:r>
              <a:rPr lang="en-US" sz="2800" dirty="0" smtClean="0">
                <a:latin typeface="Times New Roman" pitchFamily="18" charset="0"/>
                <a:cs typeface="Times New Roman" pitchFamily="18" charset="0"/>
              </a:rPr>
              <a:t>) produced a permanent skin and grafted onto a burn wound bed, closing massive wounds when donor sites were limited. </a:t>
            </a:r>
          </a:p>
          <a:p>
            <a:pPr lvl="0" algn="l" rtl="0"/>
            <a:r>
              <a:rPr lang="en-US" sz="2800" dirty="0" smtClean="0">
                <a:latin typeface="Times New Roman" pitchFamily="18" charset="0"/>
                <a:cs typeface="Times New Roman" pitchFamily="18" charset="0"/>
              </a:rPr>
              <a:t>The first successful grafting was reported in children in 1986.</a:t>
            </a:r>
          </a:p>
          <a:p>
            <a:endParaRPr lang="ar-EG" dirty="0"/>
          </a:p>
        </p:txBody>
      </p:sp>
      <p:sp>
        <p:nvSpPr>
          <p:cNvPr id="3" name="Title 2"/>
          <p:cNvSpPr>
            <a:spLocks noGrp="1"/>
          </p:cNvSpPr>
          <p:nvPr>
            <p:ph type="title"/>
          </p:nvPr>
        </p:nvSpPr>
        <p:spPr/>
        <p:txBody>
          <a:bodyPr>
            <a:normAutofit/>
          </a:bodyPr>
          <a:lstStyle/>
          <a:p>
            <a:r>
              <a:rPr lang="ar-EG" sz="3200" i="1" u="sng" dirty="0" smtClean="0">
                <a:solidFill>
                  <a:schemeClr val="accent3"/>
                </a:solidFill>
              </a:rPr>
              <a:t> </a:t>
            </a:r>
            <a:r>
              <a:rPr lang="en-US" sz="3200" i="1" u="sng" dirty="0" err="1" smtClean="0">
                <a:solidFill>
                  <a:schemeClr val="accent3"/>
                </a:solidFill>
              </a:rPr>
              <a:t>Cultured</a:t>
            </a:r>
            <a:r>
              <a:rPr lang="en-US" sz="3200" i="1" u="sng" dirty="0" smtClean="0">
                <a:solidFill>
                  <a:schemeClr val="accent3"/>
                </a:solidFill>
              </a:rPr>
              <a:t> </a:t>
            </a:r>
            <a:r>
              <a:rPr lang="en-US" sz="3200" i="1" u="sng" dirty="0" err="1" smtClean="0">
                <a:solidFill>
                  <a:schemeClr val="accent3"/>
                </a:solidFill>
              </a:rPr>
              <a:t>Epidermal</a:t>
            </a:r>
            <a:r>
              <a:rPr lang="en-US" sz="3200" i="1" u="sng" dirty="0" smtClean="0">
                <a:solidFill>
                  <a:schemeClr val="accent3"/>
                </a:solidFill>
              </a:rPr>
              <a:t> </a:t>
            </a:r>
            <a:r>
              <a:rPr lang="en-US" sz="3200" i="1" u="sng" dirty="0" err="1" smtClean="0">
                <a:solidFill>
                  <a:schemeClr val="accent3"/>
                </a:solidFill>
              </a:rPr>
              <a:t>Autograft</a:t>
            </a:r>
            <a:r>
              <a:rPr lang="en-US" sz="3200" i="1" u="sng" dirty="0" smtClean="0">
                <a:solidFill>
                  <a:schemeClr val="accent3"/>
                </a:solidFill>
              </a:rPr>
              <a:t/>
            </a:r>
            <a:br>
              <a:rPr lang="en-US" sz="3200" i="1" u="sng" dirty="0" smtClean="0">
                <a:solidFill>
                  <a:schemeClr val="accent3"/>
                </a:solidFill>
              </a:rPr>
            </a:b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When the patient is admitted, a 1-cm skin biopsy specimen is usually sent to a commercial laboratory for culturing.</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 Three weeks later 5- by 5-cm 2 sheets of cultured cells are delivered.</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 CEAs are expensive. </a:t>
            </a:r>
          </a:p>
          <a:p>
            <a:pPr marL="34290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Engrafted CEAs are poorly adherent and extremely fragile for months after application. </a:t>
            </a:r>
          </a:p>
          <a:p>
            <a:pPr marL="342900" lvl="0" indent="-342900" algn="l" rtl="0">
              <a:lnSpc>
                <a:spcPct val="115000"/>
              </a:lnSpc>
              <a:spcAft>
                <a:spcPts val="1000"/>
              </a:spcAft>
              <a:tabLst>
                <a:tab pos="457200" algn="l"/>
              </a:tabLst>
            </a:pPr>
            <a:endParaRPr lang="en-US" sz="2800" dirty="0" smtClean="0">
              <a:latin typeface="Times New Roman" pitchFamily="18" charset="0"/>
              <a:cs typeface="Times New Roman" pitchFamily="18" charset="0"/>
            </a:endParaRPr>
          </a:p>
          <a:p>
            <a:endParaRPr lang="ar-EG" dirty="0"/>
          </a:p>
        </p:txBody>
      </p:sp>
      <p:sp>
        <p:nvSpPr>
          <p:cNvPr id="3" name="Title 2"/>
          <p:cNvSpPr>
            <a:spLocks noGrp="1"/>
          </p:cNvSpPr>
          <p:nvPr>
            <p:ph type="title"/>
          </p:nvPr>
        </p:nvSpPr>
        <p:spPr/>
        <p:txBody>
          <a:bodyPr/>
          <a:lstStyle/>
          <a:p>
            <a:endParaRPr lang="ar-EG" dirty="0"/>
          </a:p>
        </p:txBody>
      </p:sp>
    </p:spTree>
  </p:cSld>
  <p:clrMapOvr>
    <a:masterClrMapping/>
  </p:clrMapOvr>
  <p:transition spd="med">
    <p:strips dir="l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surgery\burn seminar\cea.jpg"/>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rot="21232846">
            <a:off x="220605" y="958984"/>
            <a:ext cx="8229600" cy="4578897"/>
          </a:xfrm>
        </p:spPr>
        <p:txBody>
          <a:bodyPr>
            <a:normAutofit/>
          </a:bodyPr>
          <a:lstStyle/>
          <a:p>
            <a:pPr algn="ctr"/>
            <a:endParaRPr lang="en-US" sz="4800" b="1" u="sng" dirty="0" smtClean="0">
              <a:solidFill>
                <a:srgbClr val="FF0000"/>
              </a:solidFill>
            </a:endParaRPr>
          </a:p>
          <a:p>
            <a:pPr algn="ctr"/>
            <a:endParaRPr lang="en-US" sz="4800" b="1" u="sng" dirty="0" smtClean="0">
              <a:solidFill>
                <a:srgbClr val="FF0000"/>
              </a:solidFill>
            </a:endParaRPr>
          </a:p>
          <a:p>
            <a:pPr algn="ctr">
              <a:buNone/>
            </a:pPr>
            <a:r>
              <a:rPr lang="en-US" sz="4800" i="1" kern="10" dirty="0"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excision and grafting </a:t>
            </a:r>
            <a:endParaRPr lang="en-US" sz="4800" b="1" u="sng" dirty="0" smtClean="0">
              <a:solidFill>
                <a:srgbClr val="FF0000"/>
              </a:solidFill>
            </a:endParaRPr>
          </a:p>
          <a:p>
            <a:pPr algn="ctr"/>
            <a:endParaRPr lang="en-US" sz="4800" b="1" u="sng" dirty="0" smtClean="0">
              <a:solidFill>
                <a:srgbClr val="FF0000"/>
              </a:solidFill>
            </a:endParaRPr>
          </a:p>
          <a:p>
            <a:pPr algn="ctr"/>
            <a:endParaRPr lang="ar-EG" sz="4800" b="1" u="sng" dirty="0">
              <a:solidFill>
                <a:srgbClr val="FF0000"/>
              </a:solidFill>
            </a:endParaRPr>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ctr">
              <a:buNone/>
            </a:pPr>
            <a:endParaRPr lang="ar-EG" sz="4800" b="1" u="sng" dirty="0" smtClean="0">
              <a:solidFill>
                <a:srgbClr val="FF0000"/>
              </a:solidFill>
            </a:endParaRPr>
          </a:p>
          <a:p>
            <a:pPr algn="ctr">
              <a:buNone/>
            </a:pPr>
            <a:endParaRPr lang="ar-EG" sz="4800" b="1" u="sng" dirty="0" smtClean="0">
              <a:solidFill>
                <a:srgbClr val="FF0000"/>
              </a:solidFill>
            </a:endParaRPr>
          </a:p>
          <a:p>
            <a:pPr algn="ctr">
              <a:buNone/>
            </a:pPr>
            <a:endParaRPr lang="en-US" sz="4800" b="1" u="sng" dirty="0" smtClean="0">
              <a:solidFill>
                <a:srgbClr val="FF0000"/>
              </a:solidFill>
            </a:endParaRPr>
          </a:p>
          <a:p>
            <a:pPr algn="ctr">
              <a:buNone/>
            </a:pPr>
            <a:endParaRPr lang="en-US" sz="4800" b="1" u="sng" dirty="0" smtClean="0">
              <a:solidFill>
                <a:srgbClr val="FF0000"/>
              </a:solidFill>
            </a:endParaRPr>
          </a:p>
          <a:p>
            <a:pPr algn="ctr">
              <a:buNone/>
            </a:pPr>
            <a:endParaRPr lang="en-US" sz="4800" b="1" u="sng" dirty="0" smtClean="0">
              <a:solidFill>
                <a:srgbClr val="FF0000"/>
              </a:solidFill>
            </a:endParaRPr>
          </a:p>
          <a:p>
            <a:pPr algn="ctr">
              <a:buNone/>
            </a:pPr>
            <a:endParaRPr lang="en-US" sz="4800" b="1" u="sng" dirty="0" smtClean="0">
              <a:solidFill>
                <a:srgbClr val="FF0000"/>
              </a:solidFill>
            </a:endParaRPr>
          </a:p>
          <a:p>
            <a:pPr algn="ctr">
              <a:buNone/>
            </a:pPr>
            <a:endParaRPr lang="en-US" sz="4800" b="1" u="sng" dirty="0" smtClean="0">
              <a:solidFill>
                <a:srgbClr val="FF0000"/>
              </a:solidFill>
            </a:endParaRPr>
          </a:p>
          <a:p>
            <a:pPr algn="ctr">
              <a:buNone/>
            </a:pPr>
            <a:r>
              <a:rPr lang="en-US" sz="4800" b="1" u="sng" dirty="0" smtClean="0">
                <a:solidFill>
                  <a:srgbClr val="FF0000"/>
                </a:solidFill>
              </a:rPr>
              <a:t/>
            </a:r>
            <a:br>
              <a:rPr lang="en-US" sz="4800" b="1" u="sng" dirty="0" smtClean="0">
                <a:solidFill>
                  <a:srgbClr val="FF0000"/>
                </a:solidFill>
              </a:rPr>
            </a:br>
            <a:endParaRPr lang="ar-EG" sz="4800" b="1" u="sng" dirty="0">
              <a:solidFill>
                <a:srgbClr val="FF0000"/>
              </a:solidFill>
            </a:endParaRPr>
          </a:p>
        </p:txBody>
      </p:sp>
      <p:sp>
        <p:nvSpPr>
          <p:cNvPr id="2" name="Title 1"/>
          <p:cNvSpPr>
            <a:spLocks noGrp="1"/>
          </p:cNvSpPr>
          <p:nvPr>
            <p:ph type="title"/>
          </p:nvPr>
        </p:nvSpPr>
        <p:spPr/>
        <p:txBody>
          <a:bodyPr>
            <a:normAutofit/>
          </a:bodyPr>
          <a:lstStyle/>
          <a:p>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342900" lvl="0" indent="-342900" algn="l" rtl="0">
              <a:lnSpc>
                <a:spcPct val="115000"/>
              </a:lnSpc>
              <a:spcAft>
                <a:spcPts val="1000"/>
              </a:spcAft>
              <a:tabLst>
                <a:tab pos="457200" algn="l"/>
              </a:tabLst>
            </a:pPr>
            <a:r>
              <a:rPr lang="en-US" sz="2800" dirty="0" err="1" smtClean="0">
                <a:latin typeface="Times New Roman" pitchFamily="18" charset="0"/>
                <a:cs typeface="Times New Roman" pitchFamily="18" charset="0"/>
              </a:rPr>
              <a:t>Excisional</a:t>
            </a:r>
            <a:r>
              <a:rPr lang="en-US" sz="2800" dirty="0" smtClean="0">
                <a:latin typeface="Times New Roman" pitchFamily="18" charset="0"/>
                <a:cs typeface="Times New Roman" pitchFamily="18" charset="0"/>
              </a:rPr>
              <a:t> procedures should be performed as early as possible after the patient is stabilized. </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This allows the wound to be closed before infection occurs and, in extensive burns , allows donor sites to be </a:t>
            </a:r>
            <a:r>
              <a:rPr lang="en-US" sz="2800" dirty="0" err="1" smtClean="0">
                <a:latin typeface="Times New Roman" pitchFamily="18" charset="0"/>
                <a:cs typeface="Times New Roman" pitchFamily="18" charset="0"/>
              </a:rPr>
              <a:t>recropped</a:t>
            </a:r>
            <a:r>
              <a:rPr lang="en-US" sz="2800" dirty="0" smtClean="0">
                <a:latin typeface="Times New Roman" pitchFamily="18" charset="0"/>
                <a:cs typeface="Times New Roman" pitchFamily="18" charset="0"/>
              </a:rPr>
              <a:t> as soon as possible.</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 Cosmetic results are better if the wound can be excised and grafted before the intense inflammatory response associated with burns becomes well established. </a:t>
            </a:r>
          </a:p>
        </p:txBody>
      </p:sp>
      <p:sp>
        <p:nvSpPr>
          <p:cNvPr id="3" name="Title 2"/>
          <p:cNvSpPr>
            <a:spLocks noGrp="1"/>
          </p:cNvSpPr>
          <p:nvPr>
            <p:ph type="title"/>
          </p:nvPr>
        </p:nvSpPr>
        <p:spPr/>
        <p:txBody>
          <a:bodyPr>
            <a:noAutofit/>
          </a:bodyPr>
          <a:lstStyle/>
          <a:p>
            <a:r>
              <a:rPr lang="en-US" sz="3600" i="1" u="sng" dirty="0" smtClean="0">
                <a:solidFill>
                  <a:srgbClr val="FF0000"/>
                </a:solidFill>
              </a:rPr>
              <a:t>Technical Considerations</a:t>
            </a:r>
            <a:r>
              <a:rPr lang="ar-EG" sz="3600" i="1" dirty="0" smtClean="0">
                <a:solidFill>
                  <a:schemeClr val="accent3"/>
                </a:solidFill>
              </a:rPr>
              <a:t/>
            </a:r>
            <a:br>
              <a:rPr lang="ar-EG" sz="3600" i="1" dirty="0" smtClean="0">
                <a:solidFill>
                  <a:schemeClr val="accent3"/>
                </a:solidFill>
              </a:rPr>
            </a:br>
            <a:r>
              <a:rPr lang="en-US" sz="3600" i="1" u="sng" dirty="0" smtClean="0">
                <a:solidFill>
                  <a:schemeClr val="accent3"/>
                </a:solidFill>
                <a:effectLst>
                  <a:outerShdw blurRad="38100" dist="38100" dir="2700000" algn="tl">
                    <a:srgbClr val="000000">
                      <a:alpha val="43137"/>
                    </a:srgbClr>
                  </a:outerShdw>
                </a:effectLst>
              </a:rPr>
              <a:t>EXCISION</a:t>
            </a:r>
            <a:endParaRPr lang="ar-EG" sz="3600" i="1" u="sng" dirty="0">
              <a:solidFill>
                <a:schemeClr val="accent3"/>
              </a:solidFill>
              <a:effectLst>
                <a:outerShdw blurRad="38100" dist="38100" dir="2700000" algn="tl">
                  <a:srgbClr val="000000">
                    <a:alpha val="43137"/>
                  </a:srgbClr>
                </a:outerShdw>
              </a:effectLst>
            </a:endParaRPr>
          </a:p>
        </p:txBody>
      </p:sp>
    </p:spTree>
  </p:cSld>
  <p:clrMapOvr>
    <a:masterClrMapping/>
  </p:clrMapOvr>
  <p:transition spd="med">
    <p:strips dir="l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Any burn projected to take longer than 3 weeks to heal is a candidate for excision within the first </a:t>
            </a:r>
            <a:r>
              <a:rPr lang="en-US" sz="2800" dirty="0" err="1" smtClean="0">
                <a:latin typeface="Times New Roman" pitchFamily="18" charset="0"/>
                <a:cs typeface="Times New Roman" pitchFamily="18" charset="0"/>
              </a:rPr>
              <a:t>postburn week.</a:t>
            </a:r>
          </a:p>
          <a:p>
            <a:pPr marL="342900" lvl="0" indent="-342900" algn="l" rtl="0">
              <a:lnSpc>
                <a:spcPct val="115000"/>
              </a:lnSpc>
              <a:spcAft>
                <a:spcPts val="1000"/>
              </a:spcAft>
              <a:tabLst>
                <a:tab pos="457200" algn="l"/>
              </a:tabLst>
            </a:pPr>
            <a:r>
              <a:rPr lang="en-US" sz="2800" dirty="0" err="1" smtClean="0">
                <a:latin typeface="Times New Roman" pitchFamily="18" charset="0"/>
                <a:cs typeface="Times New Roman" pitchFamily="18" charset="0"/>
              </a:rPr>
              <a:t> Wound excision is adaptable to all age groups, but infants, small children, and elderly patients require close perioperative monitoring.</a:t>
            </a:r>
          </a:p>
          <a:p>
            <a:endParaRPr lang="ar-EG" sz="28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Excision can be performed to include the burn and subcutaneous fat to the level of the investing fascia (</a:t>
            </a:r>
            <a:r>
              <a:rPr lang="en-US" sz="2800" dirty="0" err="1" smtClean="0">
                <a:solidFill>
                  <a:srgbClr val="7030A0"/>
                </a:solidFill>
                <a:latin typeface="Times New Roman" pitchFamily="18" charset="0"/>
                <a:cs typeface="Times New Roman" pitchFamily="18" charset="0"/>
              </a:rPr>
              <a:t>fascial</a:t>
            </a:r>
            <a:r>
              <a:rPr lang="en-US" sz="2800" dirty="0" smtClean="0">
                <a:solidFill>
                  <a:srgbClr val="7030A0"/>
                </a:solidFill>
                <a:latin typeface="Times New Roman" pitchFamily="18" charset="0"/>
                <a:cs typeface="Times New Roman" pitchFamily="18" charset="0"/>
              </a:rPr>
              <a:t> excision</a:t>
            </a:r>
            <a:r>
              <a:rPr lang="en-US" sz="2800" dirty="0" smtClean="0">
                <a:latin typeface="Times New Roman" pitchFamily="18" charset="0"/>
                <a:cs typeface="Times New Roman" pitchFamily="18" charset="0"/>
              </a:rPr>
              <a:t>), or by sequentially removing thin slices of burned tissue until a viable bed remains </a:t>
            </a:r>
            <a:r>
              <a:rPr lang="en-US" sz="2800" dirty="0" smtClean="0">
                <a:solidFill>
                  <a:srgbClr val="7030A0"/>
                </a:solidFill>
                <a:latin typeface="Times New Roman" pitchFamily="18" charset="0"/>
                <a:cs typeface="Times New Roman" pitchFamily="18" charset="0"/>
              </a:rPr>
              <a:t>(sequential excision). </a:t>
            </a:r>
          </a:p>
        </p:txBody>
      </p:sp>
      <p:sp>
        <p:nvSpPr>
          <p:cNvPr id="3" name="Title 2"/>
          <p:cNvSpPr>
            <a:spLocks noGrp="1"/>
          </p:cNvSpPr>
          <p:nvPr>
            <p:ph type="title"/>
          </p:nvPr>
        </p:nvSpPr>
        <p:spPr/>
        <p:txBody>
          <a:bodyPr/>
          <a:lstStyle/>
          <a:p>
            <a:r>
              <a:rPr lang="en-US" i="1" u="sng" dirty="0" smtClean="0">
                <a:solidFill>
                  <a:schemeClr val="accent3"/>
                </a:solidFill>
              </a:rPr>
              <a:t>Types</a:t>
            </a:r>
            <a:endParaRPr lang="ar-EG"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8686800" cy="5867400"/>
          </a:xfrm>
        </p:spPr>
        <p:txBody>
          <a:bodyPr>
            <a:noAutofit/>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The principle  is to shave very thin layers of burn </a:t>
            </a:r>
            <a:r>
              <a:rPr lang="en-US" sz="2800" dirty="0" err="1" smtClean="0">
                <a:latin typeface="Times New Roman" pitchFamily="18" charset="0"/>
                <a:cs typeface="Times New Roman" pitchFamily="18" charset="0"/>
              </a:rPr>
              <a:t>eschar</a:t>
            </a:r>
            <a:r>
              <a:rPr lang="en-US" sz="2800" dirty="0" smtClean="0">
                <a:latin typeface="Times New Roman" pitchFamily="18" charset="0"/>
                <a:cs typeface="Times New Roman" pitchFamily="18" charset="0"/>
              </a:rPr>
              <a:t> sequentially until viable tissue is reached. </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The burn can be removed with a variety of instruments, usually power- or hand-driven dermatomes.</a:t>
            </a:r>
          </a:p>
        </p:txBody>
      </p:sp>
      <p:sp>
        <p:nvSpPr>
          <p:cNvPr id="3" name="Title 2"/>
          <p:cNvSpPr>
            <a:spLocks noGrp="1"/>
          </p:cNvSpPr>
          <p:nvPr>
            <p:ph type="title"/>
          </p:nvPr>
        </p:nvSpPr>
        <p:spPr/>
        <p:txBody>
          <a:bodyPr>
            <a:normAutofit/>
          </a:bodyPr>
          <a:lstStyle/>
          <a:p>
            <a:pPr lvl="0"/>
            <a:r>
              <a:rPr lang="en-US" sz="3200" i="1" u="sng" dirty="0" smtClean="0">
                <a:solidFill>
                  <a:schemeClr val="accent3"/>
                </a:solidFill>
              </a:rPr>
              <a:t>Tangential </a:t>
            </a:r>
            <a:r>
              <a:rPr lang="en-US" sz="3200" i="1" u="sng" dirty="0" err="1" smtClean="0">
                <a:solidFill>
                  <a:schemeClr val="accent3"/>
                </a:solidFill>
              </a:rPr>
              <a:t>(Sequential</a:t>
            </a:r>
            <a:r>
              <a:rPr lang="en-US" sz="3200" i="1" u="sng" dirty="0" smtClean="0">
                <a:solidFill>
                  <a:schemeClr val="accent3"/>
                </a:solidFill>
              </a:rPr>
              <a:t>) Excision </a:t>
            </a:r>
            <a:br>
              <a:rPr lang="en-US" sz="3200" i="1" u="sng" dirty="0" smtClean="0">
                <a:solidFill>
                  <a:schemeClr val="accent3"/>
                </a:solidFill>
              </a:rPr>
            </a:b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8686800" cy="5867400"/>
          </a:xfrm>
        </p:spPr>
        <p:txBody>
          <a:bodyPr>
            <a:noAutofit/>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Slices are taken until a viable bed of dermis or </a:t>
            </a:r>
            <a:r>
              <a:rPr lang="en-US" sz="2800" dirty="0" err="1" smtClean="0">
                <a:latin typeface="Times New Roman" pitchFamily="18" charset="0"/>
                <a:cs typeface="Times New Roman" pitchFamily="18" charset="0"/>
              </a:rPr>
              <a:t>subcutanbed</a:t>
            </a:r>
            <a:r>
              <a:rPr lang="en-US" sz="2800" dirty="0" smtClean="0">
                <a:latin typeface="Times New Roman" pitchFamily="18" charset="0"/>
                <a:cs typeface="Times New Roman" pitchFamily="18" charset="0"/>
              </a:rPr>
              <a:t> does not bleed briskly, another slice of the same depth </a:t>
            </a:r>
            <a:r>
              <a:rPr lang="en-US" sz="2800" dirty="0" err="1" smtClean="0">
                <a:latin typeface="Times New Roman" pitchFamily="18" charset="0"/>
                <a:cs typeface="Times New Roman" pitchFamily="18" charset="0"/>
              </a:rPr>
              <a:t>eous</a:t>
            </a:r>
            <a:r>
              <a:rPr lang="en-US" sz="2800" dirty="0" smtClean="0">
                <a:latin typeface="Times New Roman" pitchFamily="18" charset="0"/>
                <a:cs typeface="Times New Roman" pitchFamily="18" charset="0"/>
              </a:rPr>
              <a:t> fat is reached. </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If inspection of the dermal or fatty bed reveals a surface that appears gray or dull rather than white and shiny, or if there is evidence of clotted vessels, the excision should be carried deeper. </a:t>
            </a:r>
          </a:p>
          <a:p>
            <a:endParaRPr lang="ar-EG" sz="2400" dirty="0"/>
          </a:p>
        </p:txBody>
      </p:sp>
      <p:sp>
        <p:nvSpPr>
          <p:cNvPr id="3" name="Title 2"/>
          <p:cNvSpPr>
            <a:spLocks noGrp="1"/>
          </p:cNvSpPr>
          <p:nvPr>
            <p:ph type="title"/>
          </p:nvPr>
        </p:nvSpPr>
        <p:spPr>
          <a:xfrm>
            <a:off x="381000" y="0"/>
            <a:ext cx="8229600" cy="1143000"/>
          </a:xfrm>
        </p:spPr>
        <p:txBody>
          <a:bodyPr>
            <a:normAutofit/>
          </a:bodyPr>
          <a:lstStyle/>
          <a:p>
            <a:pPr lvl="0"/>
            <a:r>
              <a:rPr lang="en-US" sz="3200" i="1" u="sng" dirty="0" smtClean="0">
                <a:solidFill>
                  <a:schemeClr val="accent3"/>
                </a:solidFill>
              </a:rPr>
              <a:t>Tangential (Sequential) Excision </a:t>
            </a:r>
            <a:br>
              <a:rPr lang="en-US" sz="3200" i="1" u="sng" dirty="0" smtClean="0">
                <a:solidFill>
                  <a:schemeClr val="accent3"/>
                </a:solidFill>
              </a:rPr>
            </a:b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Any fat that has a brownish discoloration, has blood staining, or contains clotted blood vessels will not support a skin graft and must be excised until the bed contains uniformly yellow fat with briskly bleeding vessels.</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 Bleeding is controlled with sponges soaked in 1:10,000 epinephrine solution applied to the excision bed for 10 min. </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Continued bleeding is then controlled with an </a:t>
            </a:r>
            <a:r>
              <a:rPr lang="en-US" sz="2800" dirty="0" err="1" smtClean="0">
                <a:latin typeface="Times New Roman" pitchFamily="18" charset="0"/>
                <a:cs typeface="Times New Roman" pitchFamily="18" charset="0"/>
              </a:rPr>
              <a:t>electrocautery</a:t>
            </a:r>
            <a:r>
              <a:rPr lang="en-US" sz="2800" dirty="0" smtClean="0">
                <a:latin typeface="Calibri"/>
                <a:ea typeface="Calibri"/>
                <a:cs typeface="Arial"/>
              </a:rPr>
              <a:t>. </a:t>
            </a:r>
          </a:p>
          <a:p>
            <a:endParaRPr lang="ar-EG" dirty="0"/>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lvl="0" indent="-342900" algn="l" rtl="0">
              <a:lnSpc>
                <a:spcPct val="115000"/>
              </a:lnSpc>
              <a:spcAft>
                <a:spcPts val="1000"/>
              </a:spcAft>
              <a:tabLst>
                <a:tab pos="457200" algn="l"/>
              </a:tabLst>
            </a:pPr>
            <a:r>
              <a:rPr lang="en-US" sz="2800" dirty="0" err="1" smtClean="0">
                <a:latin typeface="Times New Roman" pitchFamily="18" charset="0"/>
                <a:cs typeface="Times New Roman" pitchFamily="18" charset="0"/>
              </a:rPr>
              <a:t>Fascial</a:t>
            </a:r>
            <a:r>
              <a:rPr lang="en-US" sz="2800" dirty="0" smtClean="0">
                <a:latin typeface="Times New Roman" pitchFamily="18" charset="0"/>
                <a:cs typeface="Times New Roman" pitchFamily="18" charset="0"/>
              </a:rPr>
              <a:t> excision is reserved for patients with very deep  or for patients with very large, life-threatening, full-thickness burns. </a:t>
            </a:r>
          </a:p>
          <a:p>
            <a:endParaRPr lang="ar-EG"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pPr lvl="0"/>
            <a:r>
              <a:rPr lang="en-US" sz="3200" i="1" u="sng" dirty="0" err="1" smtClean="0">
                <a:solidFill>
                  <a:schemeClr val="accent3"/>
                </a:solidFill>
              </a:rPr>
              <a:t>Fascial</a:t>
            </a:r>
            <a:r>
              <a:rPr lang="en-US" sz="3200" i="1" u="sng" dirty="0" smtClean="0">
                <a:solidFill>
                  <a:schemeClr val="accent3"/>
                </a:solidFill>
              </a:rPr>
              <a:t> </a:t>
            </a:r>
            <a:r>
              <a:rPr lang="en-US" sz="3200" i="1" u="sng" dirty="0" err="1" smtClean="0">
                <a:solidFill>
                  <a:schemeClr val="accent3"/>
                </a:solidFill>
              </a:rPr>
              <a:t>Excision</a:t>
            </a:r>
            <a:r>
              <a:rPr lang="en-US" sz="3200" i="1" u="sng" dirty="0" smtClean="0">
                <a:solidFill>
                  <a:schemeClr val="accent3"/>
                </a:solidFill>
              </a:rPr>
              <a:t> </a:t>
            </a:r>
            <a:br>
              <a:rPr lang="en-US" sz="3200" i="1" u="sng" dirty="0" smtClean="0">
                <a:solidFill>
                  <a:schemeClr val="accent3"/>
                </a:solidFill>
              </a:rPr>
            </a:b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229600" cy="4525963"/>
          </a:xfrm>
        </p:spPr>
        <p:txBody>
          <a:bodyPr>
            <a:normAutofit/>
          </a:bodyPr>
          <a:lstStyle/>
          <a:p>
            <a:pPr marL="342900" lvl="0" indent="-342900" algn="l" rtl="0">
              <a:lnSpc>
                <a:spcPct val="115000"/>
              </a:lnSpc>
              <a:spcAft>
                <a:spcPts val="1000"/>
              </a:spcAft>
              <a:buNone/>
              <a:tabLst>
                <a:tab pos="457200" algn="l"/>
              </a:tabLst>
            </a:pPr>
            <a:r>
              <a:rPr lang="en-US" sz="2800" dirty="0" smtClean="0">
                <a:latin typeface="Calibri"/>
                <a:ea typeface="Calibri"/>
                <a:cs typeface="Arial"/>
              </a:rPr>
              <a:t>(1</a:t>
            </a:r>
            <a:r>
              <a:rPr lang="en-US" sz="2800" dirty="0" smtClean="0">
                <a:latin typeface="Times New Roman" pitchFamily="18" charset="0"/>
                <a:cs typeface="Times New Roman" pitchFamily="18" charset="0"/>
              </a:rPr>
              <a:t>) It results in a reliable bed of known viability.</a:t>
            </a:r>
          </a:p>
          <a:p>
            <a:pPr marL="342900" lvl="0" indent="-342900" algn="l" rtl="0">
              <a:lnSpc>
                <a:spcPct val="115000"/>
              </a:lnSpc>
              <a:spcAft>
                <a:spcPts val="1000"/>
              </a:spcAft>
              <a:buNone/>
              <a:tabLst>
                <a:tab pos="457200" algn="l"/>
              </a:tabLst>
            </a:pPr>
            <a:r>
              <a:rPr lang="en-US" sz="2800" dirty="0" smtClean="0">
                <a:latin typeface="Times New Roman" pitchFamily="18" charset="0"/>
                <a:cs typeface="Times New Roman" pitchFamily="18" charset="0"/>
              </a:rPr>
              <a:t>(2) Tourniquets can be routinely used for extremities.</a:t>
            </a:r>
          </a:p>
          <a:p>
            <a:pPr marL="342900" lvl="0" indent="-342900" algn="l" rtl="0">
              <a:lnSpc>
                <a:spcPct val="115000"/>
              </a:lnSpc>
              <a:spcAft>
                <a:spcPts val="1000"/>
              </a:spcAft>
              <a:buNone/>
              <a:tabLst>
                <a:tab pos="457200" algn="l"/>
              </a:tabLst>
            </a:pPr>
            <a:r>
              <a:rPr lang="en-US" sz="2800" dirty="0" smtClean="0">
                <a:latin typeface="Times New Roman" pitchFamily="18" charset="0"/>
                <a:cs typeface="Times New Roman" pitchFamily="18" charset="0"/>
              </a:rPr>
              <a:t>(3) Operative blood loss is less than with sequential excision.</a:t>
            </a:r>
          </a:p>
          <a:p>
            <a:pPr marL="342900" lvl="0" indent="-342900" algn="l" rtl="0">
              <a:lnSpc>
                <a:spcPct val="115000"/>
              </a:lnSpc>
              <a:spcAft>
                <a:spcPts val="1000"/>
              </a:spcAft>
              <a:buNone/>
              <a:tabLst>
                <a:tab pos="457200" algn="l"/>
              </a:tabLst>
            </a:pPr>
            <a:r>
              <a:rPr lang="en-US" sz="2800" dirty="0" smtClean="0">
                <a:latin typeface="Times New Roman" pitchFamily="18" charset="0"/>
                <a:cs typeface="Times New Roman" pitchFamily="18" charset="0"/>
              </a:rPr>
              <a:t>(4) Less experience is required to ensure an optimal bed.</a:t>
            </a:r>
          </a:p>
          <a:p>
            <a:endParaRPr lang="ar-EG" dirty="0"/>
          </a:p>
        </p:txBody>
      </p:sp>
      <p:sp>
        <p:nvSpPr>
          <p:cNvPr id="2" name="Title 1"/>
          <p:cNvSpPr>
            <a:spLocks noGrp="1"/>
          </p:cNvSpPr>
          <p:nvPr>
            <p:ph type="title"/>
          </p:nvPr>
        </p:nvSpPr>
        <p:spPr/>
        <p:txBody>
          <a:bodyPr>
            <a:normAutofit/>
          </a:bodyPr>
          <a:lstStyle/>
          <a:p>
            <a:r>
              <a:rPr lang="en-US" sz="3200" u="sng" dirty="0" err="1" smtClean="0">
                <a:solidFill>
                  <a:schemeClr val="accent3"/>
                </a:solidFill>
              </a:rPr>
              <a:t>Advantages</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lvl="0" indent="-342900" algn="l" rtl="0">
              <a:lnSpc>
                <a:spcPct val="115000"/>
              </a:lnSpc>
              <a:spcAft>
                <a:spcPts val="1000"/>
              </a:spcAft>
              <a:buNone/>
              <a:tabLst>
                <a:tab pos="457200" algn="l"/>
              </a:tabLst>
            </a:pPr>
            <a:r>
              <a:rPr lang="en-US" sz="3000" dirty="0" smtClean="0">
                <a:latin typeface="Times New Roman" pitchFamily="18" charset="0"/>
                <a:cs typeface="Times New Roman" pitchFamily="18" charset="0"/>
              </a:rPr>
              <a:t>(1) The operative time is longer.</a:t>
            </a:r>
          </a:p>
          <a:p>
            <a:pPr marL="342900" lvl="0" indent="-342900" algn="l" rtl="0">
              <a:lnSpc>
                <a:spcPct val="115000"/>
              </a:lnSpc>
              <a:spcAft>
                <a:spcPts val="1000"/>
              </a:spcAft>
              <a:buNone/>
              <a:tabLst>
                <a:tab pos="457200" algn="l"/>
              </a:tabLst>
            </a:pPr>
            <a:r>
              <a:rPr lang="en-US" sz="3000" dirty="0" smtClean="0">
                <a:latin typeface="Times New Roman" pitchFamily="18" charset="0"/>
                <a:cs typeface="Times New Roman" pitchFamily="18" charset="0"/>
              </a:rPr>
              <a:t>(2) There may be severe cosmetic deformity, especially in obese patients.</a:t>
            </a:r>
          </a:p>
          <a:p>
            <a:pPr marL="342900" lvl="0" indent="-342900" algn="l" rtl="0">
              <a:lnSpc>
                <a:spcPct val="115000"/>
              </a:lnSpc>
              <a:spcAft>
                <a:spcPts val="1000"/>
              </a:spcAft>
              <a:buNone/>
              <a:tabLst>
                <a:tab pos="457200" algn="l"/>
              </a:tabLst>
            </a:pPr>
            <a:r>
              <a:rPr lang="en-US" sz="3000" dirty="0" smtClean="0">
                <a:latin typeface="Times New Roman" pitchFamily="18" charset="0"/>
                <a:cs typeface="Times New Roman" pitchFamily="18" charset="0"/>
              </a:rPr>
              <a:t>(3) There is a higher incidence of distal edema when excision is circumferential</a:t>
            </a:r>
            <a:r>
              <a:rPr lang="en-US" sz="4000" dirty="0" smtClean="0">
                <a:latin typeface="Times New Roman" pitchFamily="18" charset="0"/>
                <a:cs typeface="Times New Roman" pitchFamily="18" charset="0"/>
              </a:rPr>
              <a:t>.</a:t>
            </a:r>
          </a:p>
        </p:txBody>
      </p:sp>
      <p:sp>
        <p:nvSpPr>
          <p:cNvPr id="3" name="Title 2"/>
          <p:cNvSpPr>
            <a:spLocks noGrp="1"/>
          </p:cNvSpPr>
          <p:nvPr>
            <p:ph type="title"/>
          </p:nvPr>
        </p:nvSpPr>
        <p:spPr/>
        <p:txBody>
          <a:bodyPr>
            <a:normAutofit/>
          </a:bodyPr>
          <a:lstStyle/>
          <a:p>
            <a:r>
              <a:rPr lang="en-US" sz="3200" u="sng" dirty="0" err="1" smtClean="0">
                <a:solidFill>
                  <a:schemeClr val="accent3"/>
                </a:solidFill>
              </a:rPr>
              <a:t>Disadvantages</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Skin graft junctures should be avoided over joints, and grafts should be placed transversely when possible. </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Thick skin grafts yield a better appearance than thin skin grafts so should be used on the face, neck, and other cosmetically important areas.</a:t>
            </a:r>
          </a:p>
        </p:txBody>
      </p:sp>
      <p:sp>
        <p:nvSpPr>
          <p:cNvPr id="2" name="Title 1"/>
          <p:cNvSpPr>
            <a:spLocks noGrp="1"/>
          </p:cNvSpPr>
          <p:nvPr>
            <p:ph type="title"/>
          </p:nvPr>
        </p:nvSpPr>
        <p:spPr/>
        <p:txBody>
          <a:bodyPr/>
          <a:lstStyle/>
          <a:p>
            <a:r>
              <a:rPr lang="en-US" sz="3200" u="sng" dirty="0" smtClean="0">
                <a:solidFill>
                  <a:schemeClr val="accent3"/>
                </a:solidFill>
              </a:rPr>
              <a:t>Grafting broad lines</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 The resultant donor sites can be </a:t>
            </a:r>
            <a:r>
              <a:rPr lang="en-US" sz="2800" dirty="0" err="1" smtClean="0">
                <a:latin typeface="Times New Roman" pitchFamily="18" charset="0"/>
                <a:cs typeface="Times New Roman" pitchFamily="18" charset="0"/>
              </a:rPr>
              <a:t>overgrafted</a:t>
            </a:r>
            <a:r>
              <a:rPr lang="en-US" sz="2800" dirty="0" smtClean="0">
                <a:latin typeface="Times New Roman" pitchFamily="18" charset="0"/>
                <a:cs typeface="Times New Roman" pitchFamily="18" charset="0"/>
              </a:rPr>
              <a:t> with thin skin grafts to minimize hypertrophic scarring of the donor site.</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Whenever possible, cosmetically important areas should be grafted with sheet skin grafts.</a:t>
            </a:r>
          </a:p>
        </p:txBody>
      </p:sp>
      <p:sp>
        <p:nvSpPr>
          <p:cNvPr id="2" name="Title 1"/>
          <p:cNvSpPr>
            <a:spLocks noGrp="1"/>
          </p:cNvSpPr>
          <p:nvPr>
            <p:ph type="title"/>
          </p:nvPr>
        </p:nvSpPr>
        <p:spPr/>
        <p:txBody>
          <a:bodyPr/>
          <a:lstStyle/>
          <a:p>
            <a:r>
              <a:rPr lang="en-US" sz="3200" u="sng" dirty="0" err="1" smtClean="0">
                <a:solidFill>
                  <a:schemeClr val="accent3"/>
                </a:solidFill>
              </a:rPr>
              <a:t>Grafting</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 Although meshed skin grafts provide cover with excellent function, the meshed pattern persists as a permanent reminder of the burn.</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Adjacent pieces of skin graft should be approximated carefully.</a:t>
            </a:r>
          </a:p>
          <a:p>
            <a:pPr marL="34290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 While staples are adequate for areas in which cosmetics is not an issue, for critical areas, such as the face, suturing  the edges together is preferred.</a:t>
            </a:r>
            <a:r>
              <a:rPr lang="ar-EG" sz="2800" dirty="0" smtClean="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a:p>
            <a:endParaRPr lang="ar-EG" sz="28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sz="3200" u="sng" dirty="0" err="1" smtClean="0">
                <a:solidFill>
                  <a:schemeClr val="accent3"/>
                </a:solidFill>
              </a:rPr>
              <a:t>Grafting</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cience_&amp;_Society_Picture_Library_10287785"/>
          <p:cNvPicPr>
            <a:picLocks noGrp="1" noChangeAspect="1" noChangeArrowheads="1"/>
          </p:cNvPicPr>
          <p:nvPr>
            <p:ph idx="1"/>
          </p:nvPr>
        </p:nvPicPr>
        <p:blipFill>
          <a:blip r:embed="rId2" cstate="print"/>
          <a:stretch>
            <a:fillRect/>
          </a:stretch>
        </p:blipFill>
        <p:spPr>
          <a:xfrm>
            <a:off x="3048000" y="2209800"/>
            <a:ext cx="2971800" cy="2514600"/>
          </a:xfrm>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p:txBody>
          <a:bodyPr/>
          <a:lstStyle/>
          <a:p>
            <a:endParaRPr lang="en-GB"/>
          </a:p>
        </p:txBody>
      </p:sp>
      <p:sp>
        <p:nvSpPr>
          <p:cNvPr id="49154" name="Rectangle 2"/>
          <p:cNvSpPr>
            <a:spLocks noGrp="1" noChangeArrowheads="1"/>
          </p:cNvSpPr>
          <p:nvPr>
            <p:ph type="title"/>
          </p:nvPr>
        </p:nvSpPr>
        <p:spPr/>
        <p:txBody>
          <a:bodyPr/>
          <a:lstStyle/>
          <a:p>
            <a:endParaRPr lang="en-GB"/>
          </a:p>
        </p:txBody>
      </p:sp>
      <p:pic>
        <p:nvPicPr>
          <p:cNvPr id="49156" name="Picture 4" descr="excision inst"/>
          <p:cNvPicPr>
            <a:picLocks noChangeAspect="1" noChangeArrowheads="1"/>
          </p:cNvPicPr>
          <p:nvPr/>
        </p:nvPicPr>
        <p:blipFill>
          <a:blip r:embed="rId2"/>
          <a:srcRect/>
          <a:stretch>
            <a:fillRect/>
          </a:stretch>
        </p:blipFill>
        <p:spPr bwMode="auto">
          <a:xfrm>
            <a:off x="468313" y="260350"/>
            <a:ext cx="8207375" cy="5832475"/>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mtClean="0">
                <a:solidFill>
                  <a:schemeClr val="bg1"/>
                </a:solidFill>
              </a:rPr>
              <a:t>Available Skin Graft Donor Sites</a:t>
            </a:r>
          </a:p>
        </p:txBody>
      </p:sp>
      <p:sp>
        <p:nvSpPr>
          <p:cNvPr id="28675" name="TextBox 3"/>
          <p:cNvSpPr txBox="1">
            <a:spLocks noChangeArrowheads="1"/>
          </p:cNvSpPr>
          <p:nvPr/>
        </p:nvSpPr>
        <p:spPr bwMode="auto">
          <a:xfrm flipV="1">
            <a:off x="914400" y="6303406"/>
            <a:ext cx="8534400" cy="369332"/>
          </a:xfrm>
          <a:prstGeom prst="rect">
            <a:avLst/>
          </a:prstGeom>
          <a:noFill/>
          <a:ln w="9525">
            <a:noFill/>
            <a:miter lim="800000"/>
            <a:headEnd/>
            <a:tailEnd/>
          </a:ln>
        </p:spPr>
        <p:txBody>
          <a:bodyPr wrap="square">
            <a:spAutoFit/>
          </a:bodyPr>
          <a:lstStyle/>
          <a:p>
            <a:endParaRPr lang="en-US" dirty="0"/>
          </a:p>
        </p:txBody>
      </p:sp>
      <p:pic>
        <p:nvPicPr>
          <p:cNvPr id="28676" name="Picture 3" descr="1290618B"/>
          <p:cNvPicPr>
            <a:picLocks noChangeAspect="1" noChangeArrowheads="1"/>
          </p:cNvPicPr>
          <p:nvPr/>
        </p:nvPicPr>
        <p:blipFill>
          <a:blip r:embed="rId2"/>
          <a:srcRect l="10564" t="17685" r="28079" b="10400"/>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med">
    <p:strips dir="l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Burn lecture\Dermatome.jpg"/>
          <p:cNvPicPr>
            <a:picLocks noGrp="1" noChangeAspect="1" noChangeArrowheads="1"/>
          </p:cNvPicPr>
          <p:nvPr>
            <p:ph idx="1"/>
          </p:nvPr>
        </p:nvPicPr>
        <p:blipFill>
          <a:blip r:embed="rId2"/>
          <a:stretch>
            <a:fillRect/>
          </a:stretch>
        </p:blipFill>
        <p:spPr bwMode="auto">
          <a:xfrm>
            <a:off x="0" y="0"/>
            <a:ext cx="9144000" cy="6858000"/>
          </a:xfrm>
          <a:prstGeom prst="rect">
            <a:avLst/>
          </a:prstGeom>
          <a:noFill/>
        </p:spPr>
      </p:pic>
      <p:sp>
        <p:nvSpPr>
          <p:cNvPr id="2" name="Title 1"/>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ar-EG"/>
          </a:p>
        </p:txBody>
      </p:sp>
      <p:sp>
        <p:nvSpPr>
          <p:cNvPr id="2" name="Title 1"/>
          <p:cNvSpPr>
            <a:spLocks noGrp="1"/>
          </p:cNvSpPr>
          <p:nvPr>
            <p:ph type="title"/>
          </p:nvPr>
        </p:nvSpPr>
        <p:spPr/>
        <p:txBody>
          <a:bodyPr/>
          <a:lstStyle/>
          <a:p>
            <a:endParaRPr lang="ar-EG"/>
          </a:p>
        </p:txBody>
      </p:sp>
      <p:pic>
        <p:nvPicPr>
          <p:cNvPr id="4" name="Picture 2" descr="I:\Burn lecture\Mesher.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Cornell Retreat 2007\POD5 STSG 5.JPG"/>
          <p:cNvPicPr>
            <a:picLocks noGrp="1" noChangeAspect="1" noChangeArrowheads="1"/>
          </p:cNvPicPr>
          <p:nvPr>
            <p:ph idx="1"/>
          </p:nvPr>
        </p:nvPicPr>
        <p:blipFill>
          <a:blip r:embed="rId2" cstate="print"/>
          <a:stretch>
            <a:fillRect/>
          </a:stretch>
        </p:blipFill>
        <p:spPr bwMode="auto">
          <a:xfrm>
            <a:off x="1450571" y="1672171"/>
            <a:ext cx="6242858" cy="4143895"/>
          </a:xfrm>
          <a:prstGeom prst="rect">
            <a:avLst/>
          </a:prstGeom>
          <a:noFill/>
        </p:spPr>
      </p:pic>
      <p:sp>
        <p:nvSpPr>
          <p:cNvPr id="2" name="Title 1"/>
          <p:cNvSpPr>
            <a:spLocks noGrp="1"/>
          </p:cNvSpPr>
          <p:nvPr>
            <p:ph type="title"/>
          </p:nvPr>
        </p:nvSpPr>
        <p:spPr/>
        <p:txBody>
          <a:bodyPr/>
          <a:lstStyle/>
          <a:p>
            <a:endParaRPr lang="ar-EG" dirty="0"/>
          </a:p>
        </p:txBody>
      </p:sp>
      <p:pic>
        <p:nvPicPr>
          <p:cNvPr id="5" name="Picture 2" descr="I:\Burn lecture\Contact face graft.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Cornell Retreat 2007\donor sites.jpg"/>
          <p:cNvPicPr>
            <a:picLocks noChangeAspect="1" noChangeArrowheads="1"/>
          </p:cNvPicPr>
          <p:nvPr/>
        </p:nvPicPr>
        <p:blipFill>
          <a:blip r:embed="rId3"/>
          <a:srcRect/>
          <a:stretch>
            <a:fillRect/>
          </a:stretch>
        </p:blipFill>
        <p:spPr bwMode="auto">
          <a:xfrm>
            <a:off x="152400" y="0"/>
            <a:ext cx="8991600" cy="67437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rot="21089981">
            <a:off x="625099" y="2031170"/>
            <a:ext cx="8229600" cy="4525963"/>
          </a:xfrm>
        </p:spPr>
        <p:txBody>
          <a:bodyPr>
            <a:normAutofit/>
          </a:bodyPr>
          <a:lstStyle/>
          <a:p>
            <a:pPr algn="ctr" rtl="0">
              <a:buNone/>
            </a:pPr>
            <a:r>
              <a:rPr lang="en-US" sz="7200" i="1" kern="10" dirty="0"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 </a:t>
            </a:r>
            <a:r>
              <a:rPr lang="en-US" sz="4400" i="1" kern="10" dirty="0"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management of </a:t>
            </a:r>
            <a:r>
              <a:rPr lang="en-US" sz="4400" i="1" kern="10" dirty="0" err="1"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crititical</a:t>
            </a:r>
            <a:r>
              <a:rPr lang="en-US" sz="4400" i="1" kern="10" dirty="0"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 areas</a:t>
            </a:r>
            <a:endParaRPr lang="ar-EG" sz="4800" dirty="0"/>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209800"/>
            <a:ext cx="8229600" cy="4221163"/>
          </a:xfrm>
        </p:spPr>
        <p:txBody>
          <a:bodyPr/>
          <a:lstStyle/>
          <a:p>
            <a:pPr lvl="0" algn="l" rtl="0"/>
            <a:r>
              <a:rPr lang="en-US" sz="2800" dirty="0" smtClean="0">
                <a:latin typeface="Times New Roman" pitchFamily="18" charset="0"/>
                <a:cs typeface="Times New Roman" pitchFamily="18" charset="0"/>
              </a:rPr>
              <a:t>Superficial burns of the face should be left exposed. </a:t>
            </a:r>
          </a:p>
          <a:p>
            <a:pPr lvl="0" algn="l" rtl="0"/>
            <a:r>
              <a:rPr lang="en-US" sz="2800" dirty="0" smtClean="0">
                <a:latin typeface="Times New Roman" pitchFamily="18" charset="0"/>
                <a:cs typeface="Times New Roman" pitchFamily="18" charset="0"/>
              </a:rPr>
              <a:t>The face is washed twice daily with a mild soap and water, and a thin layer of a bland ointment (</a:t>
            </a:r>
            <a:r>
              <a:rPr lang="en-US" sz="2800" dirty="0" err="1" smtClean="0">
                <a:latin typeface="Times New Roman" pitchFamily="18" charset="0"/>
                <a:cs typeface="Times New Roman" pitchFamily="18" charset="0"/>
              </a:rPr>
              <a:t>bacitracin</a:t>
            </a:r>
            <a:r>
              <a:rPr lang="en-US" sz="2800" dirty="0" smtClean="0">
                <a:latin typeface="Times New Roman" pitchFamily="18" charset="0"/>
                <a:cs typeface="Times New Roman" pitchFamily="18" charset="0"/>
              </a:rPr>
              <a:t>) is applied to the open wounds to prevent drying.</a:t>
            </a:r>
          </a:p>
          <a:p>
            <a:pPr algn="l"/>
            <a:endParaRPr lang="ar-EG" dirty="0"/>
          </a:p>
        </p:txBody>
      </p:sp>
      <p:sp>
        <p:nvSpPr>
          <p:cNvPr id="3" name="Title 2"/>
          <p:cNvSpPr>
            <a:spLocks noGrp="1"/>
          </p:cNvSpPr>
          <p:nvPr>
            <p:ph type="title"/>
          </p:nvPr>
        </p:nvSpPr>
        <p:spPr/>
        <p:txBody>
          <a:bodyPr>
            <a:noAutofit/>
          </a:bodyPr>
          <a:lstStyle/>
          <a:p>
            <a:pPr algn="ctr" rtl="0"/>
            <a:r>
              <a:rPr lang="en-US" sz="4400" i="1" u="sng" dirty="0" smtClean="0">
                <a:solidFill>
                  <a:srgbClr val="7030A0"/>
                </a:solidFill>
                <a:latin typeface="Times New Roman" pitchFamily="18" charset="0"/>
                <a:cs typeface="Times New Roman" pitchFamily="18" charset="0"/>
              </a:rPr>
              <a:t>Face</a:t>
            </a:r>
            <a:r>
              <a:rPr lang="en-US" sz="4400" u="sng" dirty="0" smtClean="0">
                <a:solidFill>
                  <a:srgbClr val="7030A0"/>
                </a:solidFill>
              </a:rPr>
              <a:t>  </a:t>
            </a:r>
            <a:r>
              <a:rPr lang="en-US" sz="3200" u="sng" dirty="0" smtClean="0">
                <a:solidFill>
                  <a:srgbClr val="7030A0"/>
                </a:solidFill>
              </a:rPr>
              <a:t/>
            </a:r>
            <a:br>
              <a:rPr lang="en-US" sz="3200" u="sng" dirty="0" smtClean="0">
                <a:solidFill>
                  <a:srgbClr val="7030A0"/>
                </a:solidFill>
              </a:rPr>
            </a:br>
            <a:endParaRPr lang="ar-EG" sz="3200" u="sng" dirty="0">
              <a:solidFill>
                <a:srgbClr val="7030A0"/>
              </a:solidFill>
            </a:endParaRPr>
          </a:p>
        </p:txBody>
      </p:sp>
      <p:pic>
        <p:nvPicPr>
          <p:cNvPr id="4" name="Picture 3" descr="imagesCACGDFQX.jpg"/>
          <p:cNvPicPr>
            <a:picLocks noChangeAspect="1"/>
          </p:cNvPicPr>
          <p:nvPr/>
        </p:nvPicPr>
        <p:blipFill>
          <a:blip r:embed="rId2">
            <a:duotone>
              <a:schemeClr val="accent3">
                <a:shade val="45000"/>
                <a:satMod val="135000"/>
              </a:schemeClr>
              <a:prstClr val="white"/>
            </a:duotone>
          </a:blip>
          <a:stretch>
            <a:fillRect/>
          </a:stretch>
        </p:blipFill>
        <p:spPr>
          <a:xfrm>
            <a:off x="4038600" y="1066800"/>
            <a:ext cx="990600" cy="990600"/>
          </a:xfrm>
          <a:prstGeom prst="rect">
            <a:avLst/>
          </a:prstGeom>
          <a:ln>
            <a:solidFill>
              <a:schemeClr val="bg1"/>
            </a:solidFill>
          </a:ln>
        </p:spPr>
      </p:pic>
    </p:spTree>
  </p:cSld>
  <p:clrMapOvr>
    <a:masterClrMapping/>
  </p:clrMapOvr>
  <p:transition spd="med">
    <p:strips dir="l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3949891"/>
          </a:xfrm>
        </p:spPr>
        <p:txBody>
          <a:bodyPr>
            <a:normAutofit/>
          </a:bodyPr>
          <a:lstStyle/>
          <a:p>
            <a:pPr lvl="0" algn="l" rtl="0"/>
            <a:r>
              <a:rPr lang="en-US" sz="2800" i="1" dirty="0" smtClean="0">
                <a:latin typeface="Times New Roman" pitchFamily="18" charset="0"/>
                <a:cs typeface="Times New Roman" pitchFamily="18" charset="0"/>
              </a:rPr>
              <a:t>Superficial burns </a:t>
            </a:r>
            <a:r>
              <a:rPr lang="en-US" sz="2800" dirty="0" smtClean="0">
                <a:latin typeface="Times New Roman" pitchFamily="18" charset="0"/>
                <a:cs typeface="Times New Roman" pitchFamily="18" charset="0"/>
              </a:rPr>
              <a:t>of the ear should be treated with a bland ointment. </a:t>
            </a:r>
          </a:p>
          <a:p>
            <a:pPr lvl="0" algn="l" rtl="0"/>
            <a:r>
              <a:rPr lang="en-US" sz="2800" i="1" dirty="0" smtClean="0">
                <a:latin typeface="Times New Roman" pitchFamily="18" charset="0"/>
                <a:cs typeface="Times New Roman" pitchFamily="18" charset="0"/>
              </a:rPr>
              <a:t>Deeper injuries </a:t>
            </a:r>
            <a:r>
              <a:rPr lang="en-US" sz="2800" dirty="0" smtClean="0">
                <a:latin typeface="Times New Roman" pitchFamily="18" charset="0"/>
                <a:cs typeface="Times New Roman" pitchFamily="18" charset="0"/>
              </a:rPr>
              <a:t>must be treated with topical antibiotics; excessive pressure may cause </a:t>
            </a:r>
            <a:r>
              <a:rPr lang="en-US" sz="2800" dirty="0" err="1" smtClean="0">
                <a:latin typeface="Times New Roman" pitchFamily="18" charset="0"/>
                <a:cs typeface="Times New Roman" pitchFamily="18" charset="0"/>
              </a:rPr>
              <a:t>chondritis</a:t>
            </a:r>
            <a:r>
              <a:rPr lang="en-US" sz="2800" dirty="0" smtClean="0">
                <a:latin typeface="Times New Roman" pitchFamily="18" charset="0"/>
                <a:cs typeface="Times New Roman" pitchFamily="18" charset="0"/>
              </a:rPr>
              <a:t>, and should be avoided.</a:t>
            </a:r>
          </a:p>
          <a:p>
            <a:pPr algn="l"/>
            <a:endParaRPr lang="ar-EG"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pPr lvl="0" algn="ctr" rtl="0"/>
            <a:r>
              <a:rPr lang="en-US" sz="4900" i="1" u="sng" dirty="0" smtClean="0">
                <a:solidFill>
                  <a:srgbClr val="7030A0"/>
                </a:solidFill>
                <a:latin typeface="Times New Roman" pitchFamily="18" charset="0"/>
                <a:cs typeface="Times New Roman" pitchFamily="18" charset="0"/>
              </a:rPr>
              <a:t/>
            </a:r>
            <a:br>
              <a:rPr lang="en-US" sz="4900" i="1" u="sng" dirty="0" smtClean="0">
                <a:solidFill>
                  <a:srgbClr val="7030A0"/>
                </a:solidFill>
                <a:latin typeface="Times New Roman" pitchFamily="18" charset="0"/>
                <a:cs typeface="Times New Roman" pitchFamily="18" charset="0"/>
              </a:rPr>
            </a:br>
            <a:r>
              <a:rPr lang="en-US" sz="4900" i="1" u="sng" dirty="0" smtClean="0">
                <a:solidFill>
                  <a:srgbClr val="7030A0"/>
                </a:solidFill>
                <a:latin typeface="Times New Roman" pitchFamily="18" charset="0"/>
                <a:cs typeface="Times New Roman" pitchFamily="18" charset="0"/>
              </a:rPr>
              <a:t>Ears</a:t>
            </a:r>
            <a:r>
              <a:rPr lang="en-US" sz="3200" u="sng" dirty="0" smtClean="0">
                <a:solidFill>
                  <a:schemeClr val="accent3"/>
                </a:solidFill>
              </a:rPr>
              <a:t> </a:t>
            </a:r>
            <a:r>
              <a:rPr lang="ar-EG" sz="3200" u="sng" dirty="0" smtClean="0">
                <a:solidFill>
                  <a:schemeClr val="accent3"/>
                </a:solidFill>
              </a:rPr>
              <a:t/>
            </a:r>
            <a:br>
              <a:rPr lang="ar-EG" sz="3200" u="sng" dirty="0" smtClean="0">
                <a:solidFill>
                  <a:schemeClr val="accent3"/>
                </a:solidFill>
              </a:rPr>
            </a:br>
            <a:r>
              <a:rPr lang="ar-EG" sz="3200" u="sng" dirty="0" smtClean="0">
                <a:solidFill>
                  <a:schemeClr val="accent3"/>
                </a:solidFill>
              </a:rPr>
              <a:t/>
            </a:r>
            <a:br>
              <a:rPr lang="ar-EG" sz="3200" u="sng" dirty="0" smtClean="0">
                <a:solidFill>
                  <a:schemeClr val="accent3"/>
                </a:solidFill>
              </a:rPr>
            </a:br>
            <a:r>
              <a:rPr lang="en-US" sz="3200" u="sng" dirty="0" smtClean="0">
                <a:solidFill>
                  <a:schemeClr val="accent3"/>
                </a:solidFill>
              </a:rPr>
              <a:t/>
            </a:r>
            <a:br>
              <a:rPr lang="en-US" sz="3200" u="sng" dirty="0" smtClean="0">
                <a:solidFill>
                  <a:schemeClr val="accent3"/>
                </a:solidFill>
              </a:rPr>
            </a:br>
            <a:endParaRPr lang="ar-EG" sz="3200" u="sng" dirty="0">
              <a:solidFill>
                <a:schemeClr val="accent3"/>
              </a:solidFill>
            </a:endParaRPr>
          </a:p>
        </p:txBody>
      </p:sp>
      <p:pic>
        <p:nvPicPr>
          <p:cNvPr id="4" name="Picture 3" descr="imagesCAB93N19.jpg"/>
          <p:cNvPicPr>
            <a:picLocks noChangeAspect="1"/>
          </p:cNvPicPr>
          <p:nvPr/>
        </p:nvPicPr>
        <p:blipFill>
          <a:blip r:embed="rId2">
            <a:duotone>
              <a:schemeClr val="accent3">
                <a:shade val="45000"/>
                <a:satMod val="135000"/>
              </a:schemeClr>
              <a:prstClr val="white"/>
            </a:duotone>
          </a:blip>
          <a:stretch>
            <a:fillRect/>
          </a:stretch>
        </p:blipFill>
        <p:spPr>
          <a:xfrm>
            <a:off x="4038600" y="838200"/>
            <a:ext cx="952500" cy="1343025"/>
          </a:xfrm>
          <a:prstGeom prst="rect">
            <a:avLst/>
          </a:prstGeom>
          <a:ln>
            <a:solidFill>
              <a:schemeClr val="bg1"/>
            </a:solidFill>
          </a:ln>
        </p:spPr>
      </p:pic>
    </p:spTree>
  </p:cSld>
  <p:clrMapOvr>
    <a:masterClrMapping/>
  </p:clrMapOvr>
  <p:transition spd="med">
    <p:strips dir="l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00201"/>
            <a:ext cx="8229600" cy="5257800"/>
          </a:xfrm>
        </p:spPr>
        <p:txBody>
          <a:bodyPr>
            <a:normAutofit/>
          </a:bodyPr>
          <a:lstStyle/>
          <a:p>
            <a:pPr lvl="0" algn="l" rtl="0"/>
            <a:r>
              <a:rPr lang="en-US" sz="2800" dirty="0" smtClean="0">
                <a:latin typeface="Times New Roman" pitchFamily="18" charset="0"/>
                <a:cs typeface="Times New Roman" pitchFamily="18" charset="0"/>
              </a:rPr>
              <a:t>Suspected corneal burns should be stained with </a:t>
            </a:r>
            <a:r>
              <a:rPr lang="en-US" sz="2800" dirty="0" err="1" smtClean="0">
                <a:latin typeface="Times New Roman" pitchFamily="18" charset="0"/>
                <a:cs typeface="Times New Roman" pitchFamily="18" charset="0"/>
              </a:rPr>
              <a:t>fluorescein</a:t>
            </a:r>
            <a:r>
              <a:rPr lang="en-US" sz="2800" dirty="0" smtClean="0">
                <a:latin typeface="Times New Roman" pitchFamily="18" charset="0"/>
                <a:cs typeface="Times New Roman" pitchFamily="18" charset="0"/>
              </a:rPr>
              <a:t> for confirmation of diagnoses.</a:t>
            </a:r>
          </a:p>
          <a:p>
            <a:pPr lvl="0" algn="l" rtl="0"/>
            <a:r>
              <a:rPr lang="en-US" sz="2800" dirty="0" smtClean="0">
                <a:latin typeface="Times New Roman" pitchFamily="18" charset="0"/>
                <a:cs typeface="Times New Roman" pitchFamily="18" charset="0"/>
              </a:rPr>
              <a:t> Superficial corneal burns should be treated similarly to corneal abrasions, with vigorous irrigation, the application of ophthalmologic antibiotic ointment, and eye patching. </a:t>
            </a:r>
            <a:endParaRPr lang="ar-EG" sz="2800" dirty="0">
              <a:latin typeface="Times New Roman" pitchFamily="18" charset="0"/>
              <a:cs typeface="Times New Roman" pitchFamily="18" charset="0"/>
            </a:endParaRPr>
          </a:p>
        </p:txBody>
      </p:sp>
      <p:sp>
        <p:nvSpPr>
          <p:cNvPr id="3" name="Title 2"/>
          <p:cNvSpPr>
            <a:spLocks noGrp="1"/>
          </p:cNvSpPr>
          <p:nvPr>
            <p:ph type="title"/>
          </p:nvPr>
        </p:nvSpPr>
        <p:spPr>
          <a:xfrm>
            <a:off x="533400" y="228600"/>
            <a:ext cx="8229600" cy="1143000"/>
          </a:xfrm>
        </p:spPr>
        <p:txBody>
          <a:bodyPr>
            <a:normAutofit fontScale="90000"/>
          </a:bodyPr>
          <a:lstStyle/>
          <a:p>
            <a:pPr algn="ctr" rtl="0"/>
            <a:r>
              <a:rPr lang="ar-EG" sz="3200" u="sng" dirty="0" smtClean="0">
                <a:solidFill>
                  <a:schemeClr val="accent3"/>
                </a:solidFill>
              </a:rPr>
              <a:t/>
            </a:r>
            <a:br>
              <a:rPr lang="ar-EG" sz="3200" u="sng" dirty="0" smtClean="0">
                <a:solidFill>
                  <a:schemeClr val="accent3"/>
                </a:solidFill>
              </a:rPr>
            </a:br>
            <a:r>
              <a:rPr lang="en-US" sz="4900" i="1" u="sng" dirty="0" smtClean="0">
                <a:solidFill>
                  <a:srgbClr val="7030A0"/>
                </a:solidFill>
                <a:latin typeface="Times New Roman" pitchFamily="18" charset="0"/>
                <a:cs typeface="Times New Roman" pitchFamily="18" charset="0"/>
              </a:rPr>
              <a:t>Eyes </a:t>
            </a:r>
            <a:br>
              <a:rPr lang="en-US" sz="4900" i="1" u="sng" dirty="0" smtClean="0">
                <a:solidFill>
                  <a:srgbClr val="7030A0"/>
                </a:solidFill>
                <a:latin typeface="Times New Roman" pitchFamily="18" charset="0"/>
                <a:cs typeface="Times New Roman" pitchFamily="18" charset="0"/>
              </a:rPr>
            </a:br>
            <a:endParaRPr lang="ar-EG" sz="4900" i="1" u="sng" dirty="0">
              <a:solidFill>
                <a:srgbClr val="7030A0"/>
              </a:solidFill>
              <a:latin typeface="Times New Roman" pitchFamily="18" charset="0"/>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25963"/>
          </a:xfrm>
        </p:spPr>
        <p:txBody>
          <a:bodyPr/>
          <a:lstStyle/>
          <a:p>
            <a:pPr lvl="0" algn="l" rtl="0"/>
            <a:r>
              <a:rPr lang="en-US" sz="2800" dirty="0" smtClean="0">
                <a:latin typeface="Times New Roman" pitchFamily="18" charset="0"/>
                <a:cs typeface="Times New Roman" pitchFamily="18" charset="0"/>
              </a:rPr>
              <a:t>Superficial burns of the hand should be elevated for 24 to 48 h to minimize swelling.</a:t>
            </a:r>
          </a:p>
          <a:p>
            <a:pPr lvl="0" algn="l" rtl="0"/>
            <a:r>
              <a:rPr lang="en-US" sz="2800" dirty="0" smtClean="0">
                <a:latin typeface="Times New Roman" pitchFamily="18" charset="0"/>
                <a:cs typeface="Times New Roman" pitchFamily="18" charset="0"/>
              </a:rPr>
              <a:t> Circumferential hand burns may require hospitalization for observation of adequate circulation.</a:t>
            </a:r>
          </a:p>
          <a:p>
            <a:pPr lvl="0" algn="l" rtl="0"/>
            <a:r>
              <a:rPr lang="en-US" sz="2800" dirty="0" smtClean="0">
                <a:latin typeface="Times New Roman" pitchFamily="18" charset="0"/>
                <a:cs typeface="Times New Roman" pitchFamily="18" charset="0"/>
              </a:rPr>
              <a:t>Range-of-motion exercises should begin as soon as possible after injury.</a:t>
            </a:r>
          </a:p>
          <a:p>
            <a:pPr lvl="0" algn="l" rtl="0">
              <a:buNone/>
            </a:pPr>
            <a:r>
              <a:rPr lang="en-US" sz="2800" dirty="0" smtClean="0">
                <a:latin typeface="Times New Roman" pitchFamily="18" charset="0"/>
                <a:cs typeface="Times New Roman" pitchFamily="18" charset="0"/>
              </a:rPr>
              <a:t>.</a:t>
            </a:r>
          </a:p>
          <a:p>
            <a:pPr algn="l"/>
            <a:endParaRPr lang="ar-EG" dirty="0"/>
          </a:p>
        </p:txBody>
      </p:sp>
      <p:sp>
        <p:nvSpPr>
          <p:cNvPr id="3" name="Title 2"/>
          <p:cNvSpPr>
            <a:spLocks noGrp="1"/>
          </p:cNvSpPr>
          <p:nvPr>
            <p:ph type="title"/>
          </p:nvPr>
        </p:nvSpPr>
        <p:spPr/>
        <p:txBody>
          <a:bodyPr>
            <a:normAutofit fontScale="90000"/>
          </a:bodyPr>
          <a:lstStyle/>
          <a:p>
            <a:pPr lvl="0" algn="ctr" rtl="0"/>
            <a:r>
              <a:rPr lang="en-US" sz="4900" i="1" u="sng" dirty="0" smtClean="0">
                <a:solidFill>
                  <a:srgbClr val="7030A0"/>
                </a:solidFill>
                <a:latin typeface="Times New Roman" pitchFamily="18" charset="0"/>
                <a:cs typeface="Times New Roman" pitchFamily="18" charset="0"/>
              </a:rPr>
              <a:t>Hands</a:t>
            </a:r>
            <a:r>
              <a:rPr lang="en-US" dirty="0" smtClean="0"/>
              <a:t> </a:t>
            </a:r>
            <a:br>
              <a:rPr lang="en-US" dirty="0" smtClean="0"/>
            </a:br>
            <a:r>
              <a:rPr lang="en-US" dirty="0" smtClean="0"/>
              <a:t/>
            </a:r>
            <a:br>
              <a:rPr lang="en-US" dirty="0" smtClean="0"/>
            </a:br>
            <a:endParaRPr lang="ar-EG" dirty="0"/>
          </a:p>
        </p:txBody>
      </p:sp>
      <p:pic>
        <p:nvPicPr>
          <p:cNvPr id="4" name="Picture 3" descr="imagesCATFS9IT.jpg"/>
          <p:cNvPicPr>
            <a:picLocks noChangeAspect="1"/>
          </p:cNvPicPr>
          <p:nvPr/>
        </p:nvPicPr>
        <p:blipFill>
          <a:blip r:embed="rId2">
            <a:duotone>
              <a:schemeClr val="accent3">
                <a:shade val="45000"/>
                <a:satMod val="135000"/>
              </a:schemeClr>
              <a:prstClr val="white"/>
            </a:duotone>
          </a:blip>
          <a:stretch>
            <a:fillRect/>
          </a:stretch>
        </p:blipFill>
        <p:spPr>
          <a:xfrm>
            <a:off x="3733800" y="762000"/>
            <a:ext cx="1352550" cy="962025"/>
          </a:xfrm>
          <a:prstGeom prst="rect">
            <a:avLst/>
          </a:prstGeom>
          <a:ln>
            <a:solidFill>
              <a:schemeClr val="bg1"/>
            </a:solidFill>
          </a:ln>
        </p:spPr>
      </p:pic>
    </p:spTree>
  </p:cSld>
  <p:clrMapOvr>
    <a:masterClrMapping/>
  </p:clrMapOvr>
  <p:transition spd="med">
    <p:strips dir="l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lgn="l" rtl="0"/>
            <a:r>
              <a:rPr lang="en-US" sz="2800" dirty="0" smtClean="0">
                <a:latin typeface="Times New Roman" pitchFamily="18" charset="0"/>
                <a:cs typeface="Times New Roman" pitchFamily="18" charset="0"/>
              </a:rPr>
              <a:t>Although burns of the feet are painful, </a:t>
            </a:r>
            <a:r>
              <a:rPr lang="en-US" sz="2800" i="1" dirty="0" smtClean="0">
                <a:latin typeface="Times New Roman" pitchFamily="18" charset="0"/>
                <a:cs typeface="Times New Roman" pitchFamily="18" charset="0"/>
              </a:rPr>
              <a:t>walking and range-of-motion exercises</a:t>
            </a:r>
            <a:r>
              <a:rPr lang="en-US" sz="2800" dirty="0" smtClean="0">
                <a:latin typeface="Times New Roman" pitchFamily="18" charset="0"/>
                <a:cs typeface="Times New Roman" pitchFamily="18" charset="0"/>
              </a:rPr>
              <a:t> should be performed. Crutches should not be allowed. </a:t>
            </a:r>
          </a:p>
          <a:p>
            <a:pPr lvl="0" algn="l" rtl="0"/>
            <a:r>
              <a:rPr lang="en-US" sz="2800" dirty="0" smtClean="0">
                <a:latin typeface="Times New Roman" pitchFamily="18" charset="0"/>
                <a:cs typeface="Times New Roman" pitchFamily="18" charset="0"/>
              </a:rPr>
              <a:t>To prevent edema, burned feet should be </a:t>
            </a:r>
            <a:r>
              <a:rPr lang="en-US" sz="2800" i="1" dirty="0" smtClean="0">
                <a:latin typeface="Times New Roman" pitchFamily="18" charset="0"/>
                <a:cs typeface="Times New Roman" pitchFamily="18" charset="0"/>
              </a:rPr>
              <a:t>elevated</a:t>
            </a:r>
            <a:r>
              <a:rPr lang="en-US" sz="2800" dirty="0" smtClean="0">
                <a:latin typeface="Times New Roman" pitchFamily="18" charset="0"/>
                <a:cs typeface="Times New Roman" pitchFamily="18" charset="0"/>
              </a:rPr>
              <a:t> when the patient is not walking or exercising.</a:t>
            </a:r>
          </a:p>
          <a:p>
            <a:pPr lvl="0" algn="l" rtl="0"/>
            <a:r>
              <a:rPr lang="en-US" sz="2800" dirty="0" smtClean="0">
                <a:latin typeface="Times New Roman" pitchFamily="18" charset="0"/>
                <a:cs typeface="Times New Roman" pitchFamily="18" charset="0"/>
              </a:rPr>
              <a:t> An</a:t>
            </a:r>
            <a:r>
              <a:rPr lang="en-US" sz="2800" i="1" dirty="0" smtClean="0">
                <a:latin typeface="Times New Roman" pitchFamily="18" charset="0"/>
                <a:cs typeface="Times New Roman" pitchFamily="18" charset="0"/>
              </a:rPr>
              <a:t> elastic bandage </a:t>
            </a:r>
            <a:r>
              <a:rPr lang="en-US" sz="2800" dirty="0" smtClean="0">
                <a:latin typeface="Times New Roman" pitchFamily="18" charset="0"/>
                <a:cs typeface="Times New Roman" pitchFamily="18" charset="0"/>
              </a:rPr>
              <a:t>should be applied over the wound dressing when the patient is walking or sitting, but it should be removed at night when the feet are elevated.</a:t>
            </a:r>
          </a:p>
          <a:p>
            <a:endParaRPr lang="ar-EG" dirty="0"/>
          </a:p>
        </p:txBody>
      </p:sp>
      <p:sp>
        <p:nvSpPr>
          <p:cNvPr id="3" name="Title 2"/>
          <p:cNvSpPr>
            <a:spLocks noGrp="1"/>
          </p:cNvSpPr>
          <p:nvPr>
            <p:ph type="title"/>
          </p:nvPr>
        </p:nvSpPr>
        <p:spPr/>
        <p:txBody>
          <a:bodyPr>
            <a:noAutofit/>
          </a:bodyPr>
          <a:lstStyle/>
          <a:p>
            <a:pPr lvl="0" algn="ctr" rtl="0"/>
            <a:r>
              <a:rPr lang="en-US" sz="4400" i="1" u="sng" dirty="0" err="1" smtClean="0">
                <a:solidFill>
                  <a:srgbClr val="7030A0"/>
                </a:solidFill>
                <a:latin typeface="Times New Roman" pitchFamily="18" charset="0"/>
                <a:cs typeface="Times New Roman" pitchFamily="18" charset="0"/>
              </a:rPr>
              <a:t>Feet</a:t>
            </a:r>
            <a:r>
              <a:rPr lang="en-US" sz="4400" i="1" u="sng" dirty="0" smtClean="0">
                <a:solidFill>
                  <a:srgbClr val="7030A0"/>
                </a:solidFill>
                <a:latin typeface="Times New Roman" pitchFamily="18" charset="0"/>
                <a:cs typeface="Times New Roman" pitchFamily="18" charset="0"/>
              </a:rPr>
              <a:t> </a:t>
            </a:r>
            <a:br>
              <a:rPr lang="en-US" sz="4400" i="1" u="sng" dirty="0" smtClean="0">
                <a:solidFill>
                  <a:srgbClr val="7030A0"/>
                </a:solidFill>
                <a:latin typeface="Times New Roman" pitchFamily="18" charset="0"/>
                <a:cs typeface="Times New Roman" pitchFamily="18" charset="0"/>
              </a:rPr>
            </a:br>
            <a:endParaRPr lang="ar-EG" sz="4400" i="1" u="sng" dirty="0" smtClean="0">
              <a:solidFill>
                <a:srgbClr val="7030A0"/>
              </a:solidFill>
              <a:latin typeface="Times New Roman" pitchFamily="18" charset="0"/>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229600" cy="4525963"/>
          </a:xfrm>
        </p:spPr>
        <p:txBody>
          <a:bodyPr/>
          <a:lstStyle/>
          <a:p>
            <a:pPr lvl="0" algn="l" rtl="0"/>
            <a:r>
              <a:rPr lang="en-US" sz="2800" dirty="0" err="1" smtClean="0">
                <a:latin typeface="Times New Roman" pitchFamily="18" charset="0"/>
                <a:cs typeface="Times New Roman" pitchFamily="18" charset="0"/>
              </a:rPr>
              <a:t>Perineal</a:t>
            </a:r>
            <a:r>
              <a:rPr lang="en-US" sz="2800" dirty="0" smtClean="0">
                <a:latin typeface="Times New Roman" pitchFamily="18" charset="0"/>
                <a:cs typeface="Times New Roman" pitchFamily="18" charset="0"/>
              </a:rPr>
              <a:t> burns frequently require </a:t>
            </a:r>
            <a:r>
              <a:rPr lang="en-US" sz="2800" i="1" dirty="0" smtClean="0">
                <a:latin typeface="Times New Roman" pitchFamily="18" charset="0"/>
                <a:cs typeface="Times New Roman" pitchFamily="18" charset="0"/>
              </a:rPr>
              <a:t>hospitalization</a:t>
            </a:r>
            <a:r>
              <a:rPr lang="en-US" sz="2800" dirty="0" smtClean="0">
                <a:latin typeface="Times New Roman" pitchFamily="18" charset="0"/>
                <a:cs typeface="Times New Roman" pitchFamily="18" charset="0"/>
              </a:rPr>
              <a:t> for 24 to 48 h for observation of urinary obstruction secondary to edema.</a:t>
            </a:r>
          </a:p>
          <a:p>
            <a:pPr lvl="0" algn="l" rtl="0"/>
            <a:r>
              <a:rPr lang="en-US" sz="2800" dirty="0" smtClean="0">
                <a:latin typeface="Times New Roman" pitchFamily="18" charset="0"/>
                <a:cs typeface="Times New Roman" pitchFamily="18" charset="0"/>
              </a:rPr>
              <a:t> Minor </a:t>
            </a:r>
            <a:r>
              <a:rPr lang="en-US" sz="2800" dirty="0" err="1" smtClean="0">
                <a:latin typeface="Times New Roman" pitchFamily="18" charset="0"/>
                <a:cs typeface="Times New Roman" pitchFamily="18" charset="0"/>
              </a:rPr>
              <a:t>perineal</a:t>
            </a:r>
            <a:r>
              <a:rPr lang="en-US" sz="2800" dirty="0" smtClean="0">
                <a:latin typeface="Times New Roman" pitchFamily="18" charset="0"/>
                <a:cs typeface="Times New Roman" pitchFamily="18" charset="0"/>
              </a:rPr>
              <a:t> burns can be treated with a </a:t>
            </a:r>
            <a:r>
              <a:rPr lang="en-US" sz="2800" i="1" dirty="0" smtClean="0">
                <a:latin typeface="Times New Roman" pitchFamily="18" charset="0"/>
                <a:cs typeface="Times New Roman" pitchFamily="18" charset="0"/>
              </a:rPr>
              <a:t>bland ointment.</a:t>
            </a:r>
          </a:p>
          <a:p>
            <a:pPr lvl="0" algn="l" rtl="0"/>
            <a:r>
              <a:rPr lang="en-US" sz="2800" dirty="0" smtClean="0">
                <a:latin typeface="Times New Roman" pitchFamily="18" charset="0"/>
                <a:cs typeface="Times New Roman" pitchFamily="18" charset="0"/>
              </a:rPr>
              <a:t>Extensive superficial </a:t>
            </a:r>
            <a:r>
              <a:rPr lang="en-US" sz="2800" dirty="0" err="1" smtClean="0">
                <a:latin typeface="Times New Roman" pitchFamily="18" charset="0"/>
                <a:cs typeface="Times New Roman" pitchFamily="18" charset="0"/>
              </a:rPr>
              <a:t>perineal</a:t>
            </a:r>
            <a:r>
              <a:rPr lang="en-US" sz="2800" dirty="0" smtClean="0">
                <a:latin typeface="Times New Roman" pitchFamily="18" charset="0"/>
                <a:cs typeface="Times New Roman" pitchFamily="18" charset="0"/>
              </a:rPr>
              <a:t> burns, e.g., pediatric bathtub scald injuries, are best treated with </a:t>
            </a:r>
            <a:r>
              <a:rPr lang="en-US" sz="2800" i="1" dirty="0" smtClean="0">
                <a:latin typeface="Times New Roman" pitchFamily="18" charset="0"/>
                <a:cs typeface="Times New Roman" pitchFamily="18" charset="0"/>
              </a:rPr>
              <a:t>topical (silver sulfadiazine</a:t>
            </a:r>
            <a:r>
              <a:rPr lang="en-US" sz="2800" dirty="0" smtClean="0">
                <a:latin typeface="Times New Roman" pitchFamily="18" charset="0"/>
                <a:cs typeface="Times New Roman" pitchFamily="18" charset="0"/>
              </a:rPr>
              <a:t>), utilizing a diaper as the wound dressing.</a:t>
            </a:r>
          </a:p>
          <a:p>
            <a:endParaRPr lang="ar-EG" dirty="0"/>
          </a:p>
        </p:txBody>
      </p:sp>
      <p:sp>
        <p:nvSpPr>
          <p:cNvPr id="3" name="Title 2"/>
          <p:cNvSpPr>
            <a:spLocks noGrp="1"/>
          </p:cNvSpPr>
          <p:nvPr>
            <p:ph type="title"/>
          </p:nvPr>
        </p:nvSpPr>
        <p:spPr>
          <a:xfrm>
            <a:off x="457200" y="457200"/>
            <a:ext cx="8229600" cy="1143000"/>
          </a:xfrm>
        </p:spPr>
        <p:txBody>
          <a:bodyPr>
            <a:normAutofit fontScale="90000"/>
          </a:bodyPr>
          <a:lstStyle/>
          <a:p>
            <a:pPr lvl="0" algn="ctr" rtl="0"/>
            <a:r>
              <a:rPr lang="en-US" sz="4900" i="1" u="sng" dirty="0" err="1" smtClean="0">
                <a:solidFill>
                  <a:srgbClr val="7030A0"/>
                </a:solidFill>
                <a:latin typeface="Times New Roman" pitchFamily="18" charset="0"/>
                <a:cs typeface="Times New Roman" pitchFamily="18" charset="0"/>
              </a:rPr>
              <a:t>Perineum</a:t>
            </a:r>
            <a:r>
              <a:rPr lang="en-US" sz="3200" u="sng" dirty="0" err="1" smtClean="0">
                <a:solidFill>
                  <a:schemeClr val="accent3"/>
                </a:solidFill>
              </a:rPr>
              <a:t> </a:t>
            </a:r>
            <a:br>
              <a:rPr lang="en-US" sz="3200" u="sng" dirty="0" err="1" smtClean="0">
                <a:solidFill>
                  <a:schemeClr val="accent3"/>
                </a:solidFill>
              </a:rPr>
            </a:b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Rectangle 3"/>
          <p:cNvSpPr>
            <a:spLocks noGrp="1" noChangeArrowheads="1"/>
          </p:cNvSpPr>
          <p:nvPr>
            <p:ph idx="1"/>
          </p:nvPr>
        </p:nvSpPr>
        <p:spPr>
          <a:xfrm rot="19244296">
            <a:off x="1600200" y="1314450"/>
            <a:ext cx="8424863" cy="5543550"/>
          </a:xfrm>
          <a:ln/>
        </p:spPr>
        <p:txBody>
          <a:bodyPr/>
          <a:lstStyle/>
          <a:p>
            <a:pPr algn="l" rtl="0">
              <a:lnSpc>
                <a:spcPct val="90000"/>
              </a:lnSpc>
              <a:buFontTx/>
              <a:buNone/>
            </a:pPr>
            <a:endParaRPr lang="en-US" sz="2800" dirty="0" smtClean="0">
              <a:latin typeface="Times New Roman" pitchFamily="18" charset="0"/>
              <a:cs typeface="Times New Roman" pitchFamily="18" charset="0"/>
            </a:endParaRPr>
          </a:p>
          <a:p>
            <a:pPr algn="l" rtl="0">
              <a:lnSpc>
                <a:spcPct val="90000"/>
              </a:lnSpc>
              <a:buFontTx/>
              <a:buNone/>
            </a:pPr>
            <a:endParaRPr lang="en-GB" sz="2800" dirty="0">
              <a:latin typeface="Times New Roman" pitchFamily="18" charset="0"/>
              <a:cs typeface="Times New Roman" pitchFamily="18" charset="0"/>
            </a:endParaRPr>
          </a:p>
        </p:txBody>
      </p:sp>
      <p:sp>
        <p:nvSpPr>
          <p:cNvPr id="162818" name="Rectangle 2"/>
          <p:cNvSpPr>
            <a:spLocks noGrp="1" noChangeArrowheads="1"/>
          </p:cNvSpPr>
          <p:nvPr>
            <p:ph type="title"/>
          </p:nvPr>
        </p:nvSpPr>
        <p:spPr>
          <a:xfrm>
            <a:off x="762000" y="0"/>
            <a:ext cx="7772400" cy="1143001"/>
          </a:xfrm>
        </p:spPr>
        <p:txBody>
          <a:bodyPr>
            <a:normAutofit fontScale="90000"/>
          </a:bodyPr>
          <a:lstStyle/>
          <a:p>
            <a:r>
              <a:rPr lang="en-US" sz="4800" b="1">
                <a:solidFill>
                  <a:srgbClr val="FF9966"/>
                </a:solidFill>
              </a:rPr>
              <a:t>Positioning</a:t>
            </a:r>
            <a:r>
              <a:rPr lang="en-US" b="1">
                <a:solidFill>
                  <a:srgbClr val="FF9966"/>
                </a:solidFill>
              </a:rPr>
              <a:t> of burn patient</a:t>
            </a:r>
            <a:r>
              <a:rPr lang="en-US"/>
              <a:t>  </a:t>
            </a:r>
            <a:endParaRPr lang="en-GB"/>
          </a:p>
        </p:txBody>
      </p:sp>
      <p:graphicFrame>
        <p:nvGraphicFramePr>
          <p:cNvPr id="4" name="Table 3"/>
          <p:cNvGraphicFramePr>
            <a:graphicFrameLocks noGrp="1"/>
          </p:cNvGraphicFramePr>
          <p:nvPr/>
        </p:nvGraphicFramePr>
        <p:xfrm>
          <a:off x="0" y="990600"/>
          <a:ext cx="9144000" cy="5867399"/>
        </p:xfrm>
        <a:graphic>
          <a:graphicData uri="http://schemas.openxmlformats.org/drawingml/2006/table">
            <a:tbl>
              <a:tblPr rtl="1" firstRow="1" bandRow="1">
                <a:tableStyleId>{5C22544A-7EE6-4342-B048-85BDC9FD1C3A}</a:tableStyleId>
              </a:tblPr>
              <a:tblGrid>
                <a:gridCol w="2642060"/>
                <a:gridCol w="6501940"/>
              </a:tblGrid>
              <a:tr h="7351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To prevent contracture </a:t>
                      </a:r>
                      <a:endParaRPr lang="ar-EG" sz="1800" dirty="0" smtClean="0">
                        <a:latin typeface="Times New Roman" pitchFamily="18" charset="0"/>
                        <a:cs typeface="Times New Roman" pitchFamily="18" charset="0"/>
                      </a:endParaRPr>
                    </a:p>
                    <a:p>
                      <a:pPr algn="l" rtl="0"/>
                      <a:endParaRPr lang="ar-EG" sz="1800" dirty="0">
                        <a:latin typeface="Times New Roman" pitchFamily="18" charset="0"/>
                        <a:cs typeface="Times New Roman" pitchFamily="18" charset="0"/>
                      </a:endParaRPr>
                    </a:p>
                  </a:txBody>
                  <a:tcPr/>
                </a:tc>
                <a:tc>
                  <a:txBody>
                    <a:bodyPr/>
                    <a:lstStyle/>
                    <a:p>
                      <a:pPr algn="l" rtl="0"/>
                      <a:r>
                        <a:rPr lang="en-US" sz="1800" b="1" dirty="0" smtClean="0">
                          <a:latin typeface="Times New Roman" pitchFamily="18" charset="0"/>
                          <a:cs typeface="Times New Roman" pitchFamily="18" charset="0"/>
                        </a:rPr>
                        <a:t>Aim</a:t>
                      </a:r>
                      <a:endParaRPr lang="ar-EG" sz="1800" dirty="0">
                        <a:latin typeface="Times New Roman" pitchFamily="18" charset="0"/>
                        <a:cs typeface="Times New Roman" pitchFamily="18" charset="0"/>
                      </a:endParaRPr>
                    </a:p>
                  </a:txBody>
                  <a:tcPr/>
                </a:tc>
              </a:tr>
              <a:tr h="420075">
                <a:tc>
                  <a:txBody>
                    <a:bodyPr/>
                    <a:lstStyle/>
                    <a:p>
                      <a:pPr algn="l" rtl="0"/>
                      <a:r>
                        <a:rPr lang="en-US" sz="1800" dirty="0" smtClean="0">
                          <a:latin typeface="Times New Roman" pitchFamily="18" charset="0"/>
                          <a:cs typeface="Times New Roman" pitchFamily="18" charset="0"/>
                        </a:rPr>
                        <a:t>Extended (no pillow)</a:t>
                      </a:r>
                      <a:endParaRPr lang="ar-EG" sz="1800" dirty="0">
                        <a:latin typeface="Times New Roman" pitchFamily="18" charset="0"/>
                        <a:cs typeface="Times New Roman" pitchFamily="18" charset="0"/>
                      </a:endParaRPr>
                    </a:p>
                  </a:txBody>
                  <a:tcPr/>
                </a:tc>
                <a:tc>
                  <a:txBody>
                    <a:bodyPr/>
                    <a:lstStyle/>
                    <a:p>
                      <a:pPr algn="l" rtl="0"/>
                      <a:r>
                        <a:rPr lang="en-US" sz="1800" dirty="0" smtClean="0">
                          <a:latin typeface="Times New Roman" pitchFamily="18" charset="0"/>
                          <a:cs typeface="Times New Roman" pitchFamily="18" charset="0"/>
                        </a:rPr>
                        <a:t>Head and neck</a:t>
                      </a:r>
                      <a:endParaRPr lang="ar-EG" sz="1800" dirty="0">
                        <a:latin typeface="Times New Roman" pitchFamily="18" charset="0"/>
                        <a:cs typeface="Times New Roman" pitchFamily="18" charset="0"/>
                      </a:endParaRPr>
                    </a:p>
                  </a:txBody>
                  <a:tcPr/>
                </a:tc>
              </a:tr>
              <a:tr h="10501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apply eye ointment 3 times daily</a:t>
                      </a:r>
                    </a:p>
                    <a:p>
                      <a:pPr marL="0" marR="0" indent="0" algn="l" defTabSz="914400" rtl="0" eaLnBrk="1" fontAlgn="auto" latinLnBrk="0" hangingPunct="1">
                        <a:lnSpc>
                          <a:spcPct val="100000"/>
                        </a:lnSpc>
                        <a:spcBef>
                          <a:spcPts val="0"/>
                        </a:spcBef>
                        <a:spcAft>
                          <a:spcPts val="0"/>
                        </a:spcAft>
                        <a:buClrTx/>
                        <a:buSzTx/>
                        <a:buFontTx/>
                        <a:buNone/>
                        <a:tabLst/>
                        <a:defRPr/>
                      </a:pPr>
                      <a:endParaRPr lang="ar-EG" sz="1800" dirty="0">
                        <a:latin typeface="Times New Roman" pitchFamily="18" charset="0"/>
                        <a:cs typeface="Times New Roman" pitchFamily="18" charset="0"/>
                      </a:endParaRPr>
                    </a:p>
                  </a:txBody>
                  <a:tcPr/>
                </a:tc>
                <a:tc>
                  <a:txBody>
                    <a:bodyPr/>
                    <a:lstStyle/>
                    <a:p>
                      <a:pPr algn="l" rtl="0"/>
                      <a:r>
                        <a:rPr lang="en-US" sz="1800" dirty="0" smtClean="0">
                          <a:latin typeface="Times New Roman" pitchFamily="18" charset="0"/>
                          <a:cs typeface="Times New Roman" pitchFamily="18" charset="0"/>
                        </a:rPr>
                        <a:t>Eyelids </a:t>
                      </a:r>
                      <a:endParaRPr lang="ar-EG" sz="1800" dirty="0">
                        <a:latin typeface="Times New Roman" pitchFamily="18" charset="0"/>
                        <a:cs typeface="Times New Roman" pitchFamily="18" charset="0"/>
                      </a:endParaRPr>
                    </a:p>
                  </a:txBody>
                  <a:tcPr/>
                </a:tc>
              </a:tr>
              <a:tr h="735129">
                <a:tc>
                  <a:txBody>
                    <a:bodyPr/>
                    <a:lstStyle/>
                    <a:p>
                      <a:pPr algn="l" rtl="0"/>
                      <a:r>
                        <a:rPr lang="en-US" sz="1800" dirty="0" smtClean="0">
                          <a:latin typeface="Times New Roman" pitchFamily="18" charset="0"/>
                          <a:cs typeface="Times New Roman" pitchFamily="18" charset="0"/>
                        </a:rPr>
                        <a:t>apply moisturizing agent  (Vaseline)</a:t>
                      </a:r>
                      <a:endParaRPr lang="ar-EG" sz="1800" dirty="0">
                        <a:latin typeface="Times New Roman" pitchFamily="18" charset="0"/>
                        <a:cs typeface="Times New Roman" pitchFamily="18" charset="0"/>
                      </a:endParaRPr>
                    </a:p>
                  </a:txBody>
                  <a:tcPr/>
                </a:tc>
                <a:tc>
                  <a:txBody>
                    <a:bodyPr/>
                    <a:lstStyle/>
                    <a:p>
                      <a:pPr algn="l" rtl="0"/>
                      <a:r>
                        <a:rPr lang="en-US" sz="1800" dirty="0" smtClean="0">
                          <a:latin typeface="Times New Roman" pitchFamily="18" charset="0"/>
                          <a:cs typeface="Times New Roman" pitchFamily="18" charset="0"/>
                        </a:rPr>
                        <a:t>Lips</a:t>
                      </a:r>
                      <a:endParaRPr lang="ar-EG" sz="1800" dirty="0">
                        <a:latin typeface="Times New Roman" pitchFamily="18" charset="0"/>
                        <a:cs typeface="Times New Roman" pitchFamily="18" charset="0"/>
                      </a:endParaRPr>
                    </a:p>
                  </a:txBody>
                  <a:tcPr/>
                </a:tc>
              </a:tr>
              <a:tr h="441898">
                <a:tc>
                  <a:txBody>
                    <a:bodyPr/>
                    <a:lstStyle/>
                    <a:p>
                      <a:pPr algn="l" rtl="0"/>
                      <a:r>
                        <a:rPr lang="en-US" sz="1800" dirty="0" smtClean="0">
                          <a:latin typeface="Times New Roman" pitchFamily="18" charset="0"/>
                          <a:cs typeface="Times New Roman" pitchFamily="18" charset="0"/>
                        </a:rPr>
                        <a:t>apply maintainer </a:t>
                      </a:r>
                      <a:endParaRPr lang="ar-EG" sz="1800" dirty="0">
                        <a:latin typeface="Times New Roman" pitchFamily="18" charset="0"/>
                        <a:cs typeface="Times New Roman" pitchFamily="18" charset="0"/>
                      </a:endParaRPr>
                    </a:p>
                  </a:txBody>
                  <a:tcPr/>
                </a:tc>
                <a:tc>
                  <a:txBody>
                    <a:bodyPr/>
                    <a:lstStyle/>
                    <a:p>
                      <a:pPr algn="l" rtl="0"/>
                      <a:r>
                        <a:rPr lang="en-US" sz="1800" dirty="0" smtClean="0">
                          <a:latin typeface="Times New Roman" pitchFamily="18" charset="0"/>
                          <a:cs typeface="Times New Roman" pitchFamily="18" charset="0"/>
                        </a:rPr>
                        <a:t>Lip </a:t>
                      </a:r>
                      <a:r>
                        <a:rPr lang="en-US" sz="1800" dirty="0" err="1" smtClean="0">
                          <a:latin typeface="Times New Roman" pitchFamily="18" charset="0"/>
                          <a:cs typeface="Times New Roman" pitchFamily="18" charset="0"/>
                        </a:rPr>
                        <a:t>commissure</a:t>
                      </a:r>
                      <a:endParaRPr lang="ar-EG" sz="1800" dirty="0">
                        <a:latin typeface="Times New Roman" pitchFamily="18" charset="0"/>
                        <a:cs typeface="Times New Roman" pitchFamily="18" charset="0"/>
                      </a:endParaRPr>
                    </a:p>
                  </a:txBody>
                  <a:tcPr/>
                </a:tc>
              </a:tr>
              <a:tr h="10147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elevation and apply splint in  functional position</a:t>
                      </a:r>
                    </a:p>
                    <a:p>
                      <a:pPr algn="l" rtl="0"/>
                      <a:endParaRPr lang="ar-EG" sz="1800" dirty="0">
                        <a:latin typeface="Times New Roman" pitchFamily="18" charset="0"/>
                        <a:cs typeface="Times New Roman" pitchFamily="18" charset="0"/>
                      </a:endParaRPr>
                    </a:p>
                  </a:txBody>
                  <a:tcPr/>
                </a:tc>
                <a:tc>
                  <a:txBody>
                    <a:bodyPr/>
                    <a:lstStyle/>
                    <a:p>
                      <a:pPr algn="l" rtl="0"/>
                      <a:r>
                        <a:rPr lang="en-US" sz="1800" dirty="0" smtClean="0">
                          <a:latin typeface="Times New Roman" pitchFamily="18" charset="0"/>
                          <a:cs typeface="Times New Roman" pitchFamily="18" charset="0"/>
                        </a:rPr>
                        <a:t>Hand </a:t>
                      </a:r>
                      <a:endParaRPr lang="ar-EG" sz="1800" dirty="0">
                        <a:latin typeface="Times New Roman" pitchFamily="18" charset="0"/>
                        <a:cs typeface="Times New Roman" pitchFamily="18" charset="0"/>
                      </a:endParaRPr>
                    </a:p>
                  </a:txBody>
                  <a:tcPr/>
                </a:tc>
              </a:tr>
              <a:tr h="4200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 (abducted )</a:t>
                      </a:r>
                      <a:endParaRPr lang="ar-EG" sz="1800" dirty="0">
                        <a:latin typeface="Times New Roman" pitchFamily="18" charset="0"/>
                        <a:cs typeface="Times New Roman" pitchFamily="18" charset="0"/>
                      </a:endParaRPr>
                    </a:p>
                  </a:txBody>
                  <a:tcPr/>
                </a:tc>
                <a:tc>
                  <a:txBody>
                    <a:bodyPr/>
                    <a:lstStyle/>
                    <a:p>
                      <a:pPr algn="l" rtl="0"/>
                      <a:r>
                        <a:rPr lang="en-US" sz="1800" dirty="0" err="1" smtClean="0">
                          <a:latin typeface="Times New Roman" pitchFamily="18" charset="0"/>
                          <a:cs typeface="Times New Roman" pitchFamily="18" charset="0"/>
                        </a:rPr>
                        <a:t>Axilla</a:t>
                      </a:r>
                      <a:endParaRPr lang="ar-EG" sz="1800" dirty="0">
                        <a:latin typeface="Times New Roman" pitchFamily="18" charset="0"/>
                        <a:cs typeface="Times New Roman" pitchFamily="18" charset="0"/>
                      </a:endParaRPr>
                    </a:p>
                  </a:txBody>
                  <a:tcPr/>
                </a:tc>
              </a:tr>
              <a:tr h="10501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err="1" smtClean="0">
                          <a:latin typeface="Times New Roman" pitchFamily="18" charset="0"/>
                          <a:cs typeface="Times New Roman" pitchFamily="18" charset="0"/>
                        </a:rPr>
                        <a:t>dorsiflexed</a:t>
                      </a:r>
                      <a:r>
                        <a:rPr lang="en-US" sz="1800" dirty="0" smtClean="0">
                          <a:latin typeface="Times New Roman" pitchFamily="18" charset="0"/>
                          <a:cs typeface="Times New Roman" pitchFamily="18" charset="0"/>
                        </a:rPr>
                        <a:t> with foot support.</a:t>
                      </a:r>
                    </a:p>
                    <a:p>
                      <a:pPr algn="l" rtl="0"/>
                      <a:endParaRPr lang="ar-EG" sz="1800" dirty="0">
                        <a:latin typeface="Times New Roman" pitchFamily="18" charset="0"/>
                        <a:cs typeface="Times New Roman" pitchFamily="18" charset="0"/>
                      </a:endParaRPr>
                    </a:p>
                  </a:txBody>
                  <a:tcPr/>
                </a:tc>
                <a:tc>
                  <a:txBody>
                    <a:bodyPr/>
                    <a:lstStyle/>
                    <a:p>
                      <a:pPr algn="l" rtl="0"/>
                      <a:r>
                        <a:rPr lang="en-US" sz="1800" dirty="0" smtClean="0">
                          <a:latin typeface="Times New Roman" pitchFamily="18" charset="0"/>
                          <a:cs typeface="Times New Roman" pitchFamily="18" charset="0"/>
                        </a:rPr>
                        <a:t>Foot</a:t>
                      </a:r>
                      <a:endParaRPr lang="ar-EG" sz="1800" dirty="0">
                        <a:latin typeface="Times New Roman" pitchFamily="18" charset="0"/>
                        <a:cs typeface="Times New Roman" pitchFamily="18" charset="0"/>
                      </a:endParaRPr>
                    </a:p>
                  </a:txBody>
                  <a:tcPr/>
                </a:tc>
              </a:tr>
            </a:tbl>
          </a:graphicData>
        </a:graphic>
      </p:graphicFrame>
    </p:spTree>
  </p:cSld>
  <p:clrMapOvr>
    <a:masterClrMapping/>
  </p:clrMapOvr>
  <p:transition spd="med">
    <p:strips dir="ld"/>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rot="21129803">
            <a:off x="689712" y="2426906"/>
            <a:ext cx="7772400" cy="1707462"/>
          </a:xfrm>
          <a:noFill/>
          <a:ln/>
        </p:spPr>
        <p:txBody>
          <a:bodyPr>
            <a:normAutofit fontScale="90000"/>
          </a:bodyPr>
          <a:lstStyle/>
          <a:p>
            <a:pPr algn="ctr"/>
            <a:r>
              <a:rPr lang="en-US" sz="4800" i="1" kern="10" dirty="0"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management of  post- burn </a:t>
            </a:r>
            <a:r>
              <a:rPr lang="en-US" sz="4800" i="1" kern="10" dirty="0" err="1" smtClean="0">
                <a:ln w="12700">
                  <a:solidFill>
                    <a:srgbClr val="000000"/>
                  </a:solidFill>
                  <a:round/>
                  <a:headEnd/>
                  <a:tailEnd/>
                </a:ln>
                <a:blipFill dpi="0" rotWithShape="0">
                  <a:blip r:embed="rId2"/>
                  <a:srcRect/>
                  <a:stretch>
                    <a:fillRect/>
                  </a:stretch>
                </a:blipFill>
                <a:effectLst>
                  <a:outerShdw dist="56796" dir="1593903" algn="ctr" rotWithShape="0">
                    <a:schemeClr val="bg2"/>
                  </a:outerShdw>
                </a:effectLst>
                <a:latin typeface="Arial Black"/>
              </a:rPr>
              <a:t>sequalae</a:t>
            </a:r>
            <a:r>
              <a:rPr lang="en-US" sz="4800" b="1" i="1" dirty="0">
                <a:effectLst>
                  <a:outerShdw blurRad="38100" dist="38100" dir="2700000" algn="tl">
                    <a:srgbClr val="C0C0C0"/>
                  </a:outerShdw>
                </a:effectLst>
              </a:rPr>
              <a:t/>
            </a:r>
            <a:br>
              <a:rPr lang="en-US" sz="4800" b="1" i="1" dirty="0">
                <a:effectLst>
                  <a:outerShdw blurRad="38100" dist="38100" dir="2700000" algn="tl">
                    <a:srgbClr val="C0C0C0"/>
                  </a:outerShdw>
                </a:effectLst>
              </a:rPr>
            </a:br>
            <a:endParaRPr lang="en-US" sz="4800" b="1" i="1" dirty="0">
              <a:effectLst>
                <a:outerShdw blurRad="38100" dist="38100" dir="2700000" algn="tl">
                  <a:srgbClr val="C0C0C0"/>
                </a:outerShdw>
              </a:effectLst>
            </a:endParaRPr>
          </a:p>
        </p:txBody>
      </p:sp>
    </p:spTree>
  </p:cSld>
  <p:clrMapOvr>
    <a:masterClrMapping/>
  </p:clrMapOvr>
  <p:transition spd="med">
    <p:strips dir="l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pic>
        <p:nvPicPr>
          <p:cNvPr id="6146" name="Picture 2" descr="C:\Documents and Settings\alsndpad\My Documents\Downloads\hypertrophic scar.jp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pic>
        <p:nvPicPr>
          <p:cNvPr id="7170" name="Picture 2" descr="C:\Documents and Settings\alsndpad\My Documents\Downloads\Verbrennungsnarbe_keloid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pic>
        <p:nvPicPr>
          <p:cNvPr id="11266" name="Picture 2" descr="C:\Documents and Settings\alsndpad\Desktop\axilla.jpg"/>
          <p:cNvPicPr>
            <a:picLocks noChangeAspect="1" noChangeArrowheads="1"/>
          </p:cNvPicPr>
          <p:nvPr/>
        </p:nvPicPr>
        <p:blipFill>
          <a:blip r:embed="rId2"/>
          <a:srcRect/>
          <a:stretch>
            <a:fillRect/>
          </a:stretch>
        </p:blipFill>
        <p:spPr bwMode="auto">
          <a:xfrm>
            <a:off x="0" y="0"/>
            <a:ext cx="9144001" cy="68580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457200" y="1143000"/>
          <a:ext cx="8305800" cy="46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a:xfrm>
            <a:off x="0" y="457200"/>
            <a:ext cx="8229600" cy="563562"/>
          </a:xfrm>
        </p:spPr>
        <p:txBody>
          <a:bodyPr>
            <a:normAutofit fontScale="90000"/>
          </a:bodyPr>
          <a:lstStyle/>
          <a:p>
            <a:pPr algn="ctr"/>
            <a:r>
              <a:rPr lang="en-US" sz="3200" u="sng" dirty="0" smtClean="0">
                <a:solidFill>
                  <a:schemeClr val="tx1"/>
                </a:solidFill>
              </a:rPr>
              <a:t>How </a:t>
            </a:r>
            <a:r>
              <a:rPr lang="en-US" sz="3200" u="sng" dirty="0" err="1" smtClean="0">
                <a:solidFill>
                  <a:schemeClr val="tx1"/>
                </a:solidFill>
              </a:rPr>
              <a:t>to</a:t>
            </a:r>
            <a:r>
              <a:rPr lang="en-US" sz="3200" u="sng" dirty="0" smtClean="0">
                <a:solidFill>
                  <a:schemeClr val="tx1"/>
                </a:solidFill>
              </a:rPr>
              <a:t> prevent hypertrophied scar and </a:t>
            </a:r>
            <a:r>
              <a:rPr lang="en-US" sz="3200" u="sng" dirty="0" err="1" smtClean="0">
                <a:solidFill>
                  <a:schemeClr val="tx1"/>
                </a:solidFill>
              </a:rPr>
              <a:t>keloid</a:t>
            </a:r>
            <a:r>
              <a:rPr lang="en-US" sz="3200" u="sng" dirty="0" smtClean="0">
                <a:solidFill>
                  <a:schemeClr val="tx1"/>
                </a:solidFill>
              </a:rPr>
              <a:t>:</a:t>
            </a:r>
            <a:br>
              <a:rPr lang="en-US" sz="3200" u="sng" dirty="0" smtClean="0">
                <a:solidFill>
                  <a:schemeClr val="tx1"/>
                </a:solidFill>
              </a:rPr>
            </a:br>
            <a:endParaRPr lang="ar-EG" sz="3200" u="sng" dirty="0">
              <a:solidFill>
                <a:schemeClr val="tx1"/>
              </a:solidFill>
            </a:endParaRPr>
          </a:p>
        </p:txBody>
      </p:sp>
    </p:spTree>
  </p:cSld>
  <p:clrMapOvr>
    <a:masterClrMapping/>
  </p:clrMapOvr>
  <p:transition spd="med">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5"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7" grpId="5">
        <p:bldAsOne/>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ChangeArrowheads="1"/>
          </p:cNvSpPr>
          <p:nvPr/>
        </p:nvSpPr>
        <p:spPr bwMode="auto">
          <a:xfrm>
            <a:off x="0" y="1066800"/>
            <a:ext cx="9144000" cy="3047630"/>
          </a:xfrm>
          <a:prstGeom prst="rect">
            <a:avLst/>
          </a:prstGeom>
          <a:noFill/>
          <a:ln w="9525">
            <a:noFill/>
            <a:miter lim="800000"/>
            <a:headEnd/>
            <a:tailEnd/>
          </a:ln>
          <a:effectLst/>
        </p:spPr>
        <p:txBody>
          <a:bodyPr wrap="square" lIns="92075" tIns="46038" rIns="92075" bIns="46038">
            <a:spAutoFit/>
          </a:bodyPr>
          <a:lstStyle/>
          <a:p>
            <a:pPr marL="365760" indent="-256032">
              <a:spcBef>
                <a:spcPts val="400"/>
              </a:spcBef>
              <a:buClr>
                <a:schemeClr val="accent1"/>
              </a:buClr>
              <a:buSzPct val="68000"/>
              <a:buFont typeface="Wingdings 3"/>
              <a:buChar char=""/>
            </a:pPr>
            <a:r>
              <a:rPr lang="en-US" sz="2800" b="1" i="1" dirty="0">
                <a:solidFill>
                  <a:srgbClr val="7030A0"/>
                </a:solidFill>
                <a:latin typeface="Times New Roman" pitchFamily="18" charset="0"/>
                <a:cs typeface="Times New Roman" pitchFamily="18" charset="0"/>
              </a:rPr>
              <a:t>3- </a:t>
            </a:r>
            <a:r>
              <a:rPr lang="en-US" sz="3200" b="1" i="1" dirty="0">
                <a:solidFill>
                  <a:srgbClr val="7030A0"/>
                </a:solidFill>
                <a:latin typeface="Times New Roman" pitchFamily="18" charset="0"/>
                <a:cs typeface="Times New Roman" pitchFamily="18" charset="0"/>
              </a:rPr>
              <a:t>Pressure on maturing scar tissue</a:t>
            </a:r>
            <a:r>
              <a:rPr lang="en-US" sz="3200" dirty="0">
                <a:solidFill>
                  <a:srgbClr val="7030A0"/>
                </a:solidFill>
                <a:latin typeface="Times New Roman" pitchFamily="18" charset="0"/>
                <a:cs typeface="Times New Roman" pitchFamily="18" charset="0"/>
              </a:rPr>
              <a:t>, appears to reduce the incidence of hypertrophic changes</a:t>
            </a:r>
            <a:r>
              <a:rPr lang="en-US" sz="3200" dirty="0" smtClean="0">
                <a:solidFill>
                  <a:srgbClr val="7030A0"/>
                </a:solidFill>
                <a:latin typeface="Times New Roman" pitchFamily="18" charset="0"/>
                <a:cs typeface="Times New Roman" pitchFamily="18" charset="0"/>
              </a:rPr>
              <a:t>.  Such </a:t>
            </a:r>
            <a:r>
              <a:rPr lang="en-US" sz="3200" dirty="0">
                <a:solidFill>
                  <a:srgbClr val="7030A0"/>
                </a:solidFill>
                <a:latin typeface="Times New Roman" pitchFamily="18" charset="0"/>
                <a:cs typeface="Times New Roman" pitchFamily="18" charset="0"/>
              </a:rPr>
              <a:t>pressure is most likely maintained by compressive garments for 24hrs./day, for at least six to twelve months. </a:t>
            </a:r>
          </a:p>
          <a:p>
            <a:endParaRPr lang="en-US" sz="3200" i="0" u="none" dirty="0"/>
          </a:p>
        </p:txBody>
      </p:sp>
    </p:spTree>
  </p:cSld>
  <p:clrMapOvr>
    <a:masterClrMapping/>
  </p:clrMapOvr>
  <p:transition spd="med">
    <p:strips dir="l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0" y="1628775"/>
            <a:ext cx="8742363" cy="3847849"/>
          </a:xfrm>
          <a:prstGeom prst="rect">
            <a:avLst/>
          </a:prstGeom>
          <a:noFill/>
          <a:ln w="9525">
            <a:noFill/>
            <a:miter lim="800000"/>
            <a:headEnd/>
            <a:tailEnd/>
          </a:ln>
          <a:effectLst/>
        </p:spPr>
        <p:txBody>
          <a:bodyPr wrap="square" lIns="92075" tIns="46038" rIns="92075" bIns="46038">
            <a:spAutoFit/>
          </a:bodyPr>
          <a:lstStyle/>
          <a:p>
            <a:endParaRPr lang="en-US" sz="2800" b="1" i="0" u="none" dirty="0"/>
          </a:p>
          <a:p>
            <a:r>
              <a:rPr lang="en-US" sz="2400" i="0" u="none" dirty="0"/>
              <a:t>1- </a:t>
            </a:r>
            <a:r>
              <a:rPr lang="en-US" sz="2400" b="1" u="none" dirty="0"/>
              <a:t>The release of the contracture</a:t>
            </a:r>
            <a:r>
              <a:rPr lang="en-US" sz="2400" i="0" u="none" dirty="0"/>
              <a:t> by re-arranging</a:t>
            </a:r>
          </a:p>
          <a:p>
            <a:r>
              <a:rPr lang="en-US" sz="2400" i="0" u="none" dirty="0"/>
              <a:t>the tissues by local flaps (e.g.: Z- </a:t>
            </a:r>
            <a:r>
              <a:rPr lang="en-US" sz="2400" i="0" u="none" dirty="0" err="1"/>
              <a:t>plasty</a:t>
            </a:r>
            <a:r>
              <a:rPr lang="en-US" sz="2400" i="0" u="none" dirty="0"/>
              <a:t>) or by the </a:t>
            </a:r>
          </a:p>
          <a:p>
            <a:r>
              <a:rPr lang="en-US" sz="2400" i="0" u="none" dirty="0"/>
              <a:t>application of skin graft. </a:t>
            </a:r>
          </a:p>
          <a:p>
            <a:r>
              <a:rPr lang="en-US" sz="2400" i="0" u="none" dirty="0"/>
              <a:t>2- </a:t>
            </a:r>
            <a:r>
              <a:rPr lang="en-US" sz="2400" b="1" u="none" dirty="0" err="1"/>
              <a:t>Intralesional</a:t>
            </a:r>
            <a:r>
              <a:rPr lang="en-US" sz="2400" b="1" u="none" dirty="0"/>
              <a:t> steroid injection</a:t>
            </a:r>
            <a:endParaRPr lang="en-US" sz="2400" i="0" u="none" dirty="0"/>
          </a:p>
          <a:p>
            <a:r>
              <a:rPr lang="en-US" sz="2400" i="0" u="none" dirty="0"/>
              <a:t>(e.g.: </a:t>
            </a:r>
            <a:r>
              <a:rPr lang="en-US" sz="2400" i="0" u="none" dirty="0" err="1"/>
              <a:t>triamcinolone</a:t>
            </a:r>
            <a:r>
              <a:rPr lang="en-US" sz="2400" i="0" u="none" dirty="0"/>
              <a:t> </a:t>
            </a:r>
            <a:r>
              <a:rPr lang="en-US" sz="2400" i="0" u="none" dirty="0" err="1"/>
              <a:t>acetonide</a:t>
            </a:r>
            <a:r>
              <a:rPr lang="en-US" sz="2400" i="0" u="none" dirty="0"/>
              <a:t>; 1-2 cc of 40 mg./cc</a:t>
            </a:r>
          </a:p>
          <a:p>
            <a:r>
              <a:rPr lang="en-US" sz="2400" i="0" u="none" dirty="0"/>
              <a:t>at one or two weeks interval.). It inhibits </a:t>
            </a:r>
            <a:r>
              <a:rPr lang="en-US" sz="2400" i="0" u="none" dirty="0" err="1"/>
              <a:t>collagenase</a:t>
            </a:r>
            <a:endParaRPr lang="en-US" sz="2400" i="0" u="none" dirty="0"/>
          </a:p>
          <a:p>
            <a:r>
              <a:rPr lang="en-US" sz="2400" i="0" u="none" dirty="0"/>
              <a:t>inhibitors causing degradation of collagen, thus </a:t>
            </a:r>
          </a:p>
          <a:p>
            <a:r>
              <a:rPr lang="en-US" sz="2400" i="0" u="none" dirty="0"/>
              <a:t>decreasing dermal thickening.</a:t>
            </a:r>
          </a:p>
          <a:p>
            <a:endParaRPr lang="en-US" sz="2400" i="0" u="none" dirty="0"/>
          </a:p>
        </p:txBody>
      </p:sp>
      <p:sp>
        <p:nvSpPr>
          <p:cNvPr id="7" name="Content Placeholder 6"/>
          <p:cNvSpPr>
            <a:spLocks noGrp="1"/>
          </p:cNvSpPr>
          <p:nvPr>
            <p:ph idx="1"/>
          </p:nvPr>
        </p:nvSpPr>
        <p:spPr/>
        <p:txBody>
          <a:bodyPr/>
          <a:lstStyle/>
          <a:p>
            <a:endParaRPr lang="ar-EG" dirty="0"/>
          </a:p>
        </p:txBody>
      </p:sp>
      <p:sp>
        <p:nvSpPr>
          <p:cNvPr id="5" name="Title 4"/>
          <p:cNvSpPr>
            <a:spLocks noGrp="1"/>
          </p:cNvSpPr>
          <p:nvPr>
            <p:ph type="title"/>
          </p:nvPr>
        </p:nvSpPr>
        <p:spPr/>
        <p:txBody>
          <a:bodyPr>
            <a:normAutofit/>
          </a:bodyPr>
          <a:lstStyle/>
          <a:p>
            <a:r>
              <a:rPr lang="en-US" sz="3200" i="1" u="sng" dirty="0" err="1" smtClean="0">
                <a:solidFill>
                  <a:schemeClr val="accent3"/>
                </a:solidFill>
              </a:rPr>
              <a:t>Treatment of an established keloid or</a:t>
            </a:r>
            <a:br>
              <a:rPr lang="en-US" sz="3200" i="1" u="sng" dirty="0" err="1" smtClean="0">
                <a:solidFill>
                  <a:schemeClr val="accent3"/>
                </a:solidFill>
              </a:rPr>
            </a:br>
            <a:r>
              <a:rPr lang="en-US" sz="3200" i="1" u="sng" dirty="0" err="1" smtClean="0">
                <a:solidFill>
                  <a:schemeClr val="accent3"/>
                </a:solidFill>
              </a:rPr>
              <a:t>hypertrophic sca</a:t>
            </a:r>
            <a:r>
              <a:rPr lang="en-US" sz="3200" i="1" u="sng" dirty="0" smtClean="0">
                <a:solidFill>
                  <a:schemeClr val="accent3"/>
                </a:solidFill>
              </a:rPr>
              <a:t>r</a:t>
            </a:r>
            <a:endParaRPr lang="ar-EG" sz="3200" i="1"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595313" y="0"/>
            <a:ext cx="7864475" cy="2052486"/>
          </a:xfrm>
          <a:prstGeom prst="rect">
            <a:avLst/>
          </a:prstGeom>
          <a:noFill/>
          <a:ln w="9525">
            <a:noFill/>
            <a:miter lim="800000"/>
            <a:headEnd/>
            <a:tailEnd/>
          </a:ln>
          <a:effectLst/>
        </p:spPr>
        <p:txBody>
          <a:bodyPr wrap="square" lIns="92075" tIns="46038" rIns="92075" bIns="46038">
            <a:spAutoFit/>
          </a:bodyPr>
          <a:lstStyle/>
          <a:p>
            <a:pPr marL="365760" indent="-256032">
              <a:spcBef>
                <a:spcPts val="400"/>
              </a:spcBef>
              <a:buClr>
                <a:schemeClr val="accent1"/>
              </a:buClr>
              <a:buSzPct val="68000"/>
              <a:buFont typeface="Wingdings 3"/>
              <a:buChar char=""/>
            </a:pPr>
            <a:r>
              <a:rPr lang="en-US" sz="3200" i="0" u="none" dirty="0"/>
              <a:t>3- </a:t>
            </a:r>
            <a:r>
              <a:rPr lang="en-US" sz="2800" dirty="0">
                <a:latin typeface="Times New Roman" pitchFamily="18" charset="0"/>
                <a:cs typeface="Times New Roman" pitchFamily="18" charset="0"/>
              </a:rPr>
              <a:t>Application of silicone gel sheet as an occlusive  dressing. </a:t>
            </a:r>
            <a:endParaRPr lang="en-US" sz="2800" dirty="0" smtClean="0">
              <a:latin typeface="Times New Roman" pitchFamily="18" charset="0"/>
              <a:cs typeface="Times New Roman" pitchFamily="18" charset="0"/>
            </a:endParaRPr>
          </a:p>
          <a:p>
            <a:pPr marL="365760" indent="-256032">
              <a:spcBef>
                <a:spcPts val="400"/>
              </a:spcBef>
              <a:buClr>
                <a:schemeClr val="accent1"/>
              </a:buClr>
              <a:buSzPct val="68000"/>
              <a:buFont typeface="Wingdings 3"/>
              <a:buChar char=""/>
            </a:pPr>
            <a:r>
              <a:rPr lang="en-US" sz="2800" dirty="0" smtClean="0">
                <a:latin typeface="Times New Roman" pitchFamily="18" charset="0"/>
                <a:cs typeface="Times New Roman" pitchFamily="18" charset="0"/>
              </a:rPr>
              <a:t>Ideally </a:t>
            </a:r>
            <a:r>
              <a:rPr lang="en-US" sz="2800" dirty="0">
                <a:latin typeface="Times New Roman" pitchFamily="18" charset="0"/>
                <a:cs typeface="Times New Roman" pitchFamily="18" charset="0"/>
              </a:rPr>
              <a:t>it should be placed 24hrs./day for  about </a:t>
            </a:r>
            <a:r>
              <a:rPr lang="en-US" sz="3200" dirty="0" smtClean="0"/>
              <a:t>a</a:t>
            </a:r>
            <a:r>
              <a:rPr lang="en-US" sz="3200" i="0" u="none" dirty="0" smtClean="0"/>
              <a:t> </a:t>
            </a:r>
            <a:r>
              <a:rPr lang="en-US" sz="2800" dirty="0" smtClean="0">
                <a:latin typeface="Times New Roman" pitchFamily="18" charset="0"/>
                <a:cs typeface="Times New Roman" pitchFamily="18" charset="0"/>
              </a:rPr>
              <a:t>year</a:t>
            </a:r>
            <a:r>
              <a:rPr lang="en-US" sz="3200" i="0" u="none" dirty="0"/>
              <a:t>. </a:t>
            </a:r>
            <a:endParaRPr lang="en-US" sz="3200" i="0" u="none" dirty="0" smtClean="0"/>
          </a:p>
        </p:txBody>
      </p:sp>
      <p:pic>
        <p:nvPicPr>
          <p:cNvPr id="8194" name="Picture 2" descr="C:\Documents and Settings\alsndpad\Desktop\sn_cicacare.jpg"/>
          <p:cNvPicPr>
            <a:picLocks noChangeAspect="1" noChangeArrowheads="1"/>
          </p:cNvPicPr>
          <p:nvPr/>
        </p:nvPicPr>
        <p:blipFill>
          <a:blip r:embed="rId2"/>
          <a:srcRect/>
          <a:stretch>
            <a:fillRect/>
          </a:stretch>
        </p:blipFill>
        <p:spPr bwMode="auto">
          <a:xfrm>
            <a:off x="0" y="2057400"/>
            <a:ext cx="9144000" cy="4800599"/>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304800" y="609600"/>
            <a:ext cx="7867650" cy="4760920"/>
          </a:xfrm>
          <a:prstGeom prst="rect">
            <a:avLst/>
          </a:prstGeom>
          <a:noFill/>
          <a:ln w="9525">
            <a:noFill/>
            <a:miter lim="800000"/>
            <a:headEnd/>
            <a:tailEnd/>
          </a:ln>
          <a:effectLst/>
        </p:spPr>
        <p:txBody>
          <a:bodyPr wrap="square" lIns="92075" tIns="46038" rIns="92075" bIns="46038">
            <a:spAutoFit/>
          </a:bodyPr>
          <a:lstStyle/>
          <a:p>
            <a:r>
              <a:rPr lang="en-US" sz="2800" i="0" u="sng" dirty="0"/>
              <a:t>5- </a:t>
            </a:r>
            <a:r>
              <a:rPr lang="en-US" sz="2800" b="1" u="sng" dirty="0"/>
              <a:t>Laser therapy </a:t>
            </a:r>
            <a:r>
              <a:rPr lang="en-US" sz="2800" b="1" u="sng" dirty="0" smtClean="0"/>
              <a:t>:</a:t>
            </a:r>
            <a:endParaRPr lang="en-US" sz="2800" u="sng" dirty="0" smtClean="0"/>
          </a:p>
          <a:p>
            <a:pPr marL="365760" indent="-256032">
              <a:spcBef>
                <a:spcPts val="400"/>
              </a:spcBef>
              <a:buClr>
                <a:schemeClr val="accent1"/>
              </a:buClr>
              <a:buSzPct val="68000"/>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modalities are :</a:t>
            </a:r>
          </a:p>
          <a:p>
            <a:pPr marL="365760" indent="-256032">
              <a:spcBef>
                <a:spcPts val="400"/>
              </a:spcBef>
              <a:buClr>
                <a:schemeClr val="accent1"/>
              </a:buClr>
              <a:buSzPct val="68000"/>
              <a:buFont typeface="Wingdings 3"/>
              <a:buChar char=""/>
            </a:pPr>
            <a:r>
              <a:rPr lang="en-US" sz="2800" dirty="0">
                <a:latin typeface="Times New Roman" pitchFamily="18" charset="0"/>
                <a:cs typeface="Times New Roman" pitchFamily="18" charset="0"/>
              </a:rPr>
              <a:t>- Pulse-dyed laser ----- </a:t>
            </a:r>
            <a:r>
              <a:rPr lang="en-US" sz="2800" dirty="0" err="1">
                <a:latin typeface="Times New Roman" pitchFamily="18" charset="0"/>
                <a:cs typeface="Times New Roman" pitchFamily="18" charset="0"/>
              </a:rPr>
              <a:t>microvascular</a:t>
            </a:r>
            <a:r>
              <a:rPr lang="en-US" sz="2800" dirty="0">
                <a:latin typeface="Times New Roman" pitchFamily="18" charset="0"/>
                <a:cs typeface="Times New Roman" pitchFamily="18" charset="0"/>
              </a:rPr>
              <a:t> thrombosis</a:t>
            </a:r>
          </a:p>
          <a:p>
            <a:pPr marL="365760" indent="-256032">
              <a:spcBef>
                <a:spcPts val="400"/>
              </a:spcBef>
              <a:buClr>
                <a:schemeClr val="accent1"/>
              </a:buClr>
              <a:buSzPct val="68000"/>
              <a:buFont typeface="Wingdings 3"/>
              <a:buChar char=""/>
            </a:pPr>
            <a:r>
              <a:rPr lang="en-US" sz="2800" dirty="0">
                <a:latin typeface="Times New Roman" pitchFamily="18" charset="0"/>
                <a:cs typeface="Times New Roman" pitchFamily="18" charset="0"/>
              </a:rPr>
              <a:t>- CO2 laser &amp; Argon laser----- collagen shrinkage</a:t>
            </a:r>
          </a:p>
          <a:p>
            <a:pPr marL="365760" indent="-256032">
              <a:spcBef>
                <a:spcPts val="400"/>
              </a:spcBef>
              <a:buClr>
                <a:schemeClr val="accent1"/>
              </a:buClr>
              <a:buSzPct val="68000"/>
            </a:pPr>
            <a:r>
              <a:rPr lang="en-US" sz="2800" dirty="0">
                <a:latin typeface="Times New Roman" pitchFamily="18" charset="0"/>
                <a:cs typeface="Times New Roman" pitchFamily="18" charset="0"/>
              </a:rPr>
              <a:t>   through heating.</a:t>
            </a:r>
          </a:p>
          <a:p>
            <a:pPr marL="365760" indent="-256032">
              <a:spcBef>
                <a:spcPts val="400"/>
              </a:spcBef>
              <a:buClr>
                <a:schemeClr val="accent1"/>
              </a:buClr>
              <a:buSzPct val="68000"/>
              <a:buFont typeface="Wingdings 3"/>
              <a:buChar char=""/>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Nd</a:t>
            </a:r>
            <a:r>
              <a:rPr lang="en-US" sz="2800" dirty="0">
                <a:latin typeface="Times New Roman" pitchFamily="18" charset="0"/>
                <a:cs typeface="Times New Roman" pitchFamily="18" charset="0"/>
              </a:rPr>
              <a:t>-YAG laser----- inhibits collagen </a:t>
            </a:r>
            <a:r>
              <a:rPr lang="en-US" sz="2800" dirty="0" smtClean="0">
                <a:latin typeface="Times New Roman" pitchFamily="18" charset="0"/>
                <a:cs typeface="Times New Roman" pitchFamily="18" charset="0"/>
              </a:rPr>
              <a:t>metabolism and </a:t>
            </a:r>
            <a:r>
              <a:rPr lang="en-US" sz="2800" dirty="0">
                <a:latin typeface="Times New Roman" pitchFamily="18" charset="0"/>
                <a:cs typeface="Times New Roman" pitchFamily="18" charset="0"/>
              </a:rPr>
              <a:t>production</a:t>
            </a:r>
            <a:r>
              <a:rPr lang="en-US" sz="2800" dirty="0" smtClean="0">
                <a:latin typeface="Times New Roman" pitchFamily="18" charset="0"/>
                <a:cs typeface="Times New Roman" pitchFamily="18" charset="0"/>
              </a:rPr>
              <a:t>.</a:t>
            </a:r>
          </a:p>
          <a:p>
            <a:pPr marL="365760" indent="-256032">
              <a:spcBef>
                <a:spcPts val="400"/>
              </a:spcBef>
              <a:buClr>
                <a:schemeClr val="accent1"/>
              </a:buClr>
              <a:buSzPct val="68000"/>
            </a:pPr>
            <a:endParaRPr lang="en-US" sz="2800" dirty="0" smtClean="0">
              <a:latin typeface="Times New Roman" pitchFamily="18" charset="0"/>
              <a:cs typeface="Times New Roman" pitchFamily="18" charset="0"/>
            </a:endParaRPr>
          </a:p>
          <a:p>
            <a:pPr marL="365760" indent="-256032">
              <a:spcBef>
                <a:spcPts val="400"/>
              </a:spcBef>
              <a:buClr>
                <a:schemeClr val="accent1"/>
              </a:buClr>
              <a:buSzPct val="68000"/>
            </a:pPr>
            <a:r>
              <a:rPr lang="en-US" sz="2800" dirty="0" smtClean="0">
                <a:latin typeface="Times New Roman" pitchFamily="18" charset="0"/>
                <a:cs typeface="Times New Roman" pitchFamily="18" charset="0"/>
              </a:rPr>
              <a:t>However </a:t>
            </a:r>
            <a:r>
              <a:rPr lang="en-US" sz="2800" dirty="0">
                <a:latin typeface="Times New Roman" pitchFamily="18" charset="0"/>
                <a:cs typeface="Times New Roman" pitchFamily="18" charset="0"/>
              </a:rPr>
              <a:t>the recurrence rate with laser therapy is high.</a:t>
            </a:r>
          </a:p>
        </p:txBody>
      </p:sp>
    </p:spTree>
  </p:cSld>
  <p:clrMapOvr>
    <a:masterClrMapping/>
  </p:clrMapOvr>
  <p:transition spd="med">
    <p:strips dir="l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671513" y="1646238"/>
            <a:ext cx="9520876" cy="2514151"/>
          </a:xfrm>
          <a:prstGeom prst="rect">
            <a:avLst/>
          </a:prstGeom>
          <a:noFill/>
          <a:ln w="9525">
            <a:noFill/>
            <a:miter lim="800000"/>
            <a:headEnd/>
            <a:tailEnd/>
          </a:ln>
          <a:effectLst/>
        </p:spPr>
        <p:txBody>
          <a:bodyPr wrap="none" lIns="92075" tIns="46038" rIns="92075" bIns="46038">
            <a:spAutoFit/>
          </a:bodyPr>
          <a:lstStyle/>
          <a:p>
            <a:pPr marL="365760" indent="-256032">
              <a:spcBef>
                <a:spcPts val="400"/>
              </a:spcBef>
              <a:buClr>
                <a:schemeClr val="accent1"/>
              </a:buClr>
              <a:buSzPct val="68000"/>
              <a:buFont typeface="Wingdings 3"/>
              <a:buChar char=""/>
            </a:pPr>
            <a:r>
              <a:rPr lang="en-US" sz="3200" i="0" u="none" dirty="0"/>
              <a:t>6- </a:t>
            </a:r>
            <a:r>
              <a:rPr lang="en-US" sz="3200" b="1" u="none" dirty="0"/>
              <a:t>Interferon therapy : </a:t>
            </a:r>
            <a:r>
              <a:rPr lang="en-US" sz="2800" dirty="0">
                <a:latin typeface="Times New Roman" pitchFamily="18" charset="0"/>
                <a:cs typeface="Times New Roman" pitchFamily="18" charset="0"/>
              </a:rPr>
              <a:t>The newest therapeutic</a:t>
            </a:r>
          </a:p>
          <a:p>
            <a:pPr marL="365760" indent="-256032">
              <a:spcBef>
                <a:spcPts val="400"/>
              </a:spcBef>
              <a:buClr>
                <a:schemeClr val="accent1"/>
              </a:buClr>
              <a:buSzPct val="68000"/>
              <a:buFont typeface="Wingdings 3"/>
              <a:buChar char=""/>
            </a:pPr>
            <a:r>
              <a:rPr lang="en-US" sz="2800" dirty="0">
                <a:latin typeface="Times New Roman" pitchFamily="18" charset="0"/>
                <a:cs typeface="Times New Roman" pitchFamily="18" charset="0"/>
              </a:rPr>
              <a:t>modality on the horizon is </a:t>
            </a:r>
            <a:r>
              <a:rPr lang="en-US" sz="2800" dirty="0" err="1">
                <a:latin typeface="Times New Roman" pitchFamily="18" charset="0"/>
                <a:cs typeface="Times New Roman" pitchFamily="18" charset="0"/>
              </a:rPr>
              <a:t>intralesional</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injection Of Interferon.</a:t>
            </a:r>
            <a:endParaRPr lang="en-US" sz="2800" dirty="0">
              <a:latin typeface="Times New Roman" pitchFamily="18" charset="0"/>
              <a:cs typeface="Times New Roman" pitchFamily="18" charset="0"/>
            </a:endParaRPr>
          </a:p>
          <a:p>
            <a:pPr marL="365760" indent="-256032">
              <a:spcBef>
                <a:spcPts val="400"/>
              </a:spcBef>
              <a:buClr>
                <a:schemeClr val="accent1"/>
              </a:buClr>
              <a:buSzPct val="68000"/>
              <a:buFont typeface="Wingdings 3"/>
              <a:buChar char=""/>
            </a:pPr>
            <a:r>
              <a:rPr lang="en-US" sz="2800" dirty="0">
                <a:latin typeface="Times New Roman" pitchFamily="18" charset="0"/>
                <a:cs typeface="Times New Roman" pitchFamily="18" charset="0"/>
              </a:rPr>
              <a:t>They reduce fibroblast synthesis and collagen </a:t>
            </a:r>
          </a:p>
          <a:p>
            <a:pPr marL="365760" indent="-256032">
              <a:spcBef>
                <a:spcPts val="400"/>
              </a:spcBef>
              <a:buClr>
                <a:schemeClr val="accent1"/>
              </a:buClr>
              <a:buSzPct val="68000"/>
              <a:buFont typeface="Wingdings 3"/>
              <a:buChar char=""/>
            </a:pPr>
            <a:r>
              <a:rPr lang="en-US" sz="2800" dirty="0">
                <a:latin typeface="Times New Roman" pitchFamily="18" charset="0"/>
                <a:cs typeface="Times New Roman" pitchFamily="18" charset="0"/>
              </a:rPr>
              <a:t>type I, III and possibly IV and increase the </a:t>
            </a:r>
          </a:p>
          <a:p>
            <a:pPr marL="365760" indent="-256032">
              <a:spcBef>
                <a:spcPts val="400"/>
              </a:spcBef>
              <a:buClr>
                <a:schemeClr val="accent1"/>
              </a:buClr>
              <a:buSzPct val="68000"/>
              <a:buFont typeface="Wingdings 3"/>
              <a:buChar char=""/>
            </a:pPr>
            <a:r>
              <a:rPr lang="en-US" sz="2800" dirty="0" err="1">
                <a:latin typeface="Times New Roman" pitchFamily="18" charset="0"/>
                <a:cs typeface="Times New Roman" pitchFamily="18" charset="0"/>
              </a:rPr>
              <a:t>collagenase</a:t>
            </a:r>
            <a:r>
              <a:rPr lang="en-US" sz="2800" dirty="0">
                <a:latin typeface="Times New Roman" pitchFamily="18" charset="0"/>
                <a:cs typeface="Times New Roman" pitchFamily="18" charset="0"/>
              </a:rPr>
              <a:t> activity. </a:t>
            </a:r>
          </a:p>
        </p:txBody>
      </p:sp>
      <p:sp>
        <p:nvSpPr>
          <p:cNvPr id="4" name="Content Placeholder 3"/>
          <p:cNvSpPr>
            <a:spLocks noGrp="1"/>
          </p:cNvSpPr>
          <p:nvPr>
            <p:ph idx="1"/>
          </p:nvPr>
        </p:nvSpPr>
        <p:spPr/>
        <p:txBody>
          <a:bodyPr/>
          <a:lstStyle/>
          <a:p>
            <a:pPr algn="ctr"/>
            <a:endParaRPr lang="ar-EG" b="1" dirty="0"/>
          </a:p>
        </p:txBody>
      </p:sp>
      <p:sp>
        <p:nvSpPr>
          <p:cNvPr id="3" name="Title 2"/>
          <p:cNvSpPr>
            <a:spLocks noGrp="1"/>
          </p:cNvSpPr>
          <p:nvPr>
            <p:ph type="title"/>
          </p:nvPr>
        </p:nvSpPr>
        <p:spPr/>
        <p:txBody>
          <a:bodyPr/>
          <a:lstStyle/>
          <a:p>
            <a:endParaRPr lang="ar-EG" dirty="0"/>
          </a:p>
        </p:txBody>
      </p:sp>
    </p:spTree>
  </p:cSld>
  <p:clrMapOvr>
    <a:masterClrMapping/>
  </p:clrMapOvr>
  <p:transition spd="med">
    <p:strips dir="l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127125" y="533401"/>
            <a:ext cx="6242093" cy="3745257"/>
          </a:xfrm>
          <a:prstGeom prst="rect">
            <a:avLst/>
          </a:prstGeom>
          <a:noFill/>
          <a:ln w="9525">
            <a:noFill/>
            <a:miter lim="800000"/>
            <a:headEnd/>
            <a:tailEnd/>
          </a:ln>
          <a:effectLst/>
        </p:spPr>
        <p:txBody>
          <a:bodyPr wrap="square" lIns="92075" tIns="46038" rIns="92075" bIns="46038">
            <a:spAutoFit/>
          </a:bodyPr>
          <a:lstStyle/>
          <a:p>
            <a:r>
              <a:rPr lang="en-US" sz="3200" b="1" u="sng" dirty="0">
                <a:solidFill>
                  <a:schemeClr val="accent3"/>
                </a:solidFill>
                <a:effectLst>
                  <a:outerShdw blurRad="31750" dist="25400" dir="5400000" algn="tl" rotWithShape="0">
                    <a:srgbClr val="000000">
                      <a:alpha val="25000"/>
                    </a:srgbClr>
                  </a:outerShdw>
                </a:effectLst>
                <a:latin typeface="+mj-lt"/>
                <a:ea typeface="+mj-ea"/>
                <a:cs typeface="+mj-cs"/>
              </a:rPr>
              <a:t>Management of burn </a:t>
            </a:r>
            <a:r>
              <a:rPr lang="en-US" sz="3200" b="1" u="sng" dirty="0" err="1">
                <a:solidFill>
                  <a:schemeClr val="accent3"/>
                </a:solidFill>
                <a:effectLst>
                  <a:outerShdw blurRad="31750" dist="25400" dir="5400000" algn="tl" rotWithShape="0">
                    <a:srgbClr val="000000">
                      <a:alpha val="25000"/>
                    </a:srgbClr>
                  </a:outerShdw>
                </a:effectLst>
                <a:latin typeface="+mj-lt"/>
                <a:ea typeface="+mj-ea"/>
                <a:cs typeface="+mj-cs"/>
              </a:rPr>
              <a:t>sequelae</a:t>
            </a:r>
            <a:endParaRPr lang="en-US" sz="3200" b="1" u="sng" dirty="0">
              <a:solidFill>
                <a:schemeClr val="accent3"/>
              </a:solidFill>
              <a:effectLst>
                <a:outerShdw blurRad="31750" dist="25400" dir="5400000" algn="tl" rotWithShape="0">
                  <a:srgbClr val="000000">
                    <a:alpha val="25000"/>
                  </a:srgbClr>
                </a:outerShdw>
              </a:effectLst>
              <a:latin typeface="+mj-lt"/>
              <a:ea typeface="+mj-ea"/>
              <a:cs typeface="+mj-cs"/>
            </a:endParaRPr>
          </a:p>
          <a:p>
            <a:pPr algn="ctr"/>
            <a:r>
              <a:rPr lang="en-US" sz="3200" b="1" u="sng" dirty="0" smtClean="0">
                <a:solidFill>
                  <a:schemeClr val="accent3"/>
                </a:solidFill>
                <a:effectLst>
                  <a:outerShdw blurRad="31750" dist="25400" dir="5400000" algn="tl" rotWithShape="0">
                    <a:srgbClr val="000000">
                      <a:alpha val="25000"/>
                    </a:srgbClr>
                  </a:outerShdw>
                </a:effectLst>
                <a:latin typeface="+mj-lt"/>
                <a:ea typeface="+mj-ea"/>
                <a:cs typeface="+mj-cs"/>
              </a:rPr>
              <a:t>in </a:t>
            </a:r>
            <a:r>
              <a:rPr lang="en-US" sz="3200" b="1" u="sng" dirty="0">
                <a:solidFill>
                  <a:schemeClr val="accent3"/>
                </a:solidFill>
                <a:effectLst>
                  <a:outerShdw blurRad="31750" dist="25400" dir="5400000" algn="tl" rotWithShape="0">
                    <a:srgbClr val="000000">
                      <a:alpha val="25000"/>
                    </a:srgbClr>
                  </a:outerShdw>
                </a:effectLst>
                <a:latin typeface="+mj-lt"/>
                <a:ea typeface="+mj-ea"/>
                <a:cs typeface="+mj-cs"/>
              </a:rPr>
              <a:t>specific </a:t>
            </a:r>
            <a:r>
              <a:rPr lang="en-US" sz="3200" b="1" u="sng" dirty="0" smtClean="0">
                <a:solidFill>
                  <a:schemeClr val="accent3"/>
                </a:solidFill>
                <a:effectLst>
                  <a:outerShdw blurRad="31750" dist="25400" dir="5400000" algn="tl" rotWithShape="0">
                    <a:srgbClr val="000000">
                      <a:alpha val="25000"/>
                    </a:srgbClr>
                  </a:outerShdw>
                </a:effectLst>
                <a:latin typeface="+mj-lt"/>
                <a:ea typeface="+mj-ea"/>
                <a:cs typeface="+mj-cs"/>
              </a:rPr>
              <a:t>regions</a:t>
            </a:r>
          </a:p>
          <a:p>
            <a:endParaRPr lang="en-US" sz="3200" b="1" u="sng" dirty="0">
              <a:solidFill>
                <a:schemeClr val="accent3"/>
              </a:solidFill>
              <a:effectLst>
                <a:outerShdw blurRad="31750" dist="25400" dir="5400000" algn="tl" rotWithShape="0">
                  <a:srgbClr val="000000">
                    <a:alpha val="25000"/>
                  </a:srgbClr>
                </a:outerShdw>
              </a:effectLst>
              <a:latin typeface="+mj-lt"/>
              <a:ea typeface="+mj-ea"/>
              <a:cs typeface="+mj-cs"/>
            </a:endParaRPr>
          </a:p>
          <a:p>
            <a:pPr marL="365760" indent="-256032" algn="ctr">
              <a:spcBef>
                <a:spcPts val="400"/>
              </a:spcBef>
              <a:buClr>
                <a:schemeClr val="accent1"/>
              </a:buClr>
              <a:buSzPct val="68000"/>
            </a:pPr>
            <a:r>
              <a:rPr lang="en-US" sz="3200" dirty="0" smtClean="0">
                <a:latin typeface="Times New Roman" pitchFamily="18" charset="0"/>
                <a:cs typeface="Times New Roman" pitchFamily="18" charset="0"/>
              </a:rPr>
              <a:t>1- </a:t>
            </a:r>
            <a:r>
              <a:rPr lang="en-US" sz="3200" dirty="0">
                <a:latin typeface="Times New Roman" pitchFamily="18" charset="0"/>
                <a:cs typeface="Times New Roman" pitchFamily="18" charset="0"/>
              </a:rPr>
              <a:t>Head and Neck</a:t>
            </a:r>
          </a:p>
          <a:p>
            <a:pPr marL="365760" indent="-256032" algn="ctr">
              <a:spcBef>
                <a:spcPts val="400"/>
              </a:spcBef>
              <a:buClr>
                <a:schemeClr val="accent1"/>
              </a:buClr>
              <a:buSzPct val="68000"/>
            </a:pPr>
            <a:r>
              <a:rPr lang="en-US" sz="3200" dirty="0">
                <a:latin typeface="Times New Roman" pitchFamily="18" charset="0"/>
                <a:cs typeface="Times New Roman" pitchFamily="18" charset="0"/>
              </a:rPr>
              <a:t>2- Upper extremity</a:t>
            </a:r>
          </a:p>
          <a:p>
            <a:pPr marL="365760" indent="-256032" algn="ctr">
              <a:spcBef>
                <a:spcPts val="400"/>
              </a:spcBef>
              <a:buClr>
                <a:schemeClr val="accent1"/>
              </a:buClr>
              <a:buSzPct val="68000"/>
            </a:pPr>
            <a:r>
              <a:rPr lang="en-US" sz="3200" dirty="0">
                <a:latin typeface="Times New Roman" pitchFamily="18" charset="0"/>
                <a:cs typeface="Times New Roman" pitchFamily="18" charset="0"/>
              </a:rPr>
              <a:t>3- Lower extremity</a:t>
            </a:r>
          </a:p>
          <a:p>
            <a:pPr marL="365760" indent="-256032" algn="ctr">
              <a:spcBef>
                <a:spcPts val="400"/>
              </a:spcBef>
              <a:buClr>
                <a:schemeClr val="accent1"/>
              </a:buClr>
              <a:buSzPct val="68000"/>
            </a:pPr>
            <a:r>
              <a:rPr lang="en-US" sz="3200" dirty="0">
                <a:latin typeface="Times New Roman" pitchFamily="18" charset="0"/>
                <a:cs typeface="Times New Roman" pitchFamily="18" charset="0"/>
              </a:rPr>
              <a:t>4- </a:t>
            </a:r>
            <a:r>
              <a:rPr lang="en-US" sz="2800" dirty="0">
                <a:latin typeface="Times New Roman" pitchFamily="18" charset="0"/>
                <a:cs typeface="Times New Roman" pitchFamily="18" charset="0"/>
              </a:rPr>
              <a:t>Trunk</a:t>
            </a:r>
          </a:p>
        </p:txBody>
      </p:sp>
    </p:spTree>
  </p:cSld>
  <p:clrMapOvr>
    <a:masterClrMapping/>
  </p:clrMapOvr>
  <p:transition spd="med">
    <p:strips dir="l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971550" y="1295401"/>
            <a:ext cx="7658100" cy="4032515"/>
          </a:xfrm>
          <a:prstGeom prst="rect">
            <a:avLst/>
          </a:prstGeom>
          <a:noFill/>
          <a:ln w="9525">
            <a:noFill/>
            <a:miter lim="800000"/>
            <a:headEnd/>
            <a:tailEnd/>
          </a:ln>
          <a:effectLst/>
        </p:spPr>
        <p:txBody>
          <a:bodyPr wrap="square" lIns="92075" tIns="46038" rIns="92075" bIns="46038">
            <a:spAutoFit/>
          </a:bodyPr>
          <a:lstStyle/>
          <a:p>
            <a:r>
              <a:rPr lang="en-US" sz="3200" dirty="0"/>
              <a:t>3- Reconstruction :</a:t>
            </a:r>
            <a:endParaRPr lang="en-US" sz="2800" b="1" dirty="0"/>
          </a:p>
          <a:p>
            <a:r>
              <a:rPr lang="en-US" sz="2800" i="0" u="none" dirty="0"/>
              <a:t>a- Minor defect: </a:t>
            </a:r>
            <a:r>
              <a:rPr lang="en-US" sz="2800" i="0" u="none" dirty="0" smtClean="0"/>
              <a:t>advancement </a:t>
            </a:r>
            <a:r>
              <a:rPr lang="en-US" sz="2800" i="0" u="none" dirty="0"/>
              <a:t>and rotation of adjacent scalp flaps will be enough to fill the defect. </a:t>
            </a:r>
          </a:p>
          <a:p>
            <a:endParaRPr lang="en-US" sz="2800" i="0" u="none" dirty="0"/>
          </a:p>
          <a:p>
            <a:r>
              <a:rPr lang="en-US" sz="2800" i="0" u="none" dirty="0"/>
              <a:t>b- Moderate </a:t>
            </a:r>
            <a:r>
              <a:rPr lang="en-US" sz="2800" i="0" u="none" dirty="0" smtClean="0"/>
              <a:t>defect: </a:t>
            </a:r>
            <a:r>
              <a:rPr lang="en-US" sz="2800" i="0" u="none" dirty="0"/>
              <a:t>Tissue expansion is the final treatment of choice. This allows the area to be reconstructed with like tissue and with no donor defect. </a:t>
            </a:r>
          </a:p>
        </p:txBody>
      </p:sp>
      <p:sp>
        <p:nvSpPr>
          <p:cNvPr id="4" name="Content Placeholder 3"/>
          <p:cNvSpPr>
            <a:spLocks noGrp="1"/>
          </p:cNvSpPr>
          <p:nvPr>
            <p:ph idx="1"/>
          </p:nvPr>
        </p:nvSpPr>
        <p:spPr/>
        <p:txBody>
          <a:bodyPr/>
          <a:lstStyle/>
          <a:p>
            <a:pPr algn="l" rtl="0"/>
            <a:endParaRPr lang="en-US" sz="2800" dirty="0" smtClean="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p:txBody>
      </p:sp>
      <p:sp>
        <p:nvSpPr>
          <p:cNvPr id="3" name="Title 2"/>
          <p:cNvSpPr>
            <a:spLocks noGrp="1"/>
          </p:cNvSpPr>
          <p:nvPr>
            <p:ph type="title"/>
          </p:nvPr>
        </p:nvSpPr>
        <p:spPr/>
        <p:txBody>
          <a:bodyPr/>
          <a:lstStyle/>
          <a:p>
            <a:pPr algn="ctr"/>
            <a:r>
              <a:rPr lang="en-US" sz="3200" u="sng" dirty="0" err="1" smtClean="0">
                <a:solidFill>
                  <a:schemeClr val="accent3"/>
                </a:solidFill>
              </a:rPr>
              <a:t>Scalp</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alsndpad\Desktop\scaklp.jpg"/>
          <p:cNvPicPr>
            <a:picLocks noGrp="1" noChangeAspect="1" noChangeArrowheads="1"/>
          </p:cNvPicPr>
          <p:nvPr>
            <p:ph idx="1"/>
          </p:nvPr>
        </p:nvPicPr>
        <p:blipFill>
          <a:blip r:embed="rId2"/>
          <a:srcRect/>
          <a:stretch>
            <a:fillRect/>
          </a:stretch>
        </p:blipFill>
        <p:spPr bwMode="auto">
          <a:xfrm>
            <a:off x="1"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alsndpad\Desktop\scalp.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alsndpad\Desktop\tissue expander\T839_1_098i.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alsndpad\Desktop\tissue expander\834279-875967-880686-1475613.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lsndpad\Desktop\tissue expander\fire-victim1.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898525" y="1874838"/>
            <a:ext cx="7634288" cy="4002087"/>
          </a:xfrm>
          <a:prstGeom prst="rect">
            <a:avLst/>
          </a:prstGeom>
          <a:noFill/>
          <a:ln w="9525">
            <a:noFill/>
            <a:miter lim="800000"/>
            <a:headEnd/>
            <a:tailEnd/>
          </a:ln>
          <a:effectLst/>
        </p:spPr>
        <p:txBody>
          <a:bodyPr lIns="92075" tIns="46038" rIns="92075" bIns="46038"/>
          <a:lstStyle/>
          <a:p>
            <a:r>
              <a:rPr lang="en-US" sz="3200" i="0" u="none" dirty="0"/>
              <a:t>c- </a:t>
            </a:r>
            <a:r>
              <a:rPr lang="en-US" sz="2800" dirty="0">
                <a:latin typeface="Times New Roman" pitchFamily="18" charset="0"/>
                <a:cs typeface="Times New Roman" pitchFamily="18" charset="0"/>
              </a:rPr>
              <a:t>Extensive defect: This is a difficult situation. Defects in this range may be too large to be corrected by tissue expansion. If </a:t>
            </a:r>
            <a:r>
              <a:rPr lang="en-US" sz="2800" dirty="0" err="1">
                <a:latin typeface="Times New Roman" pitchFamily="18" charset="0"/>
                <a:cs typeface="Times New Roman" pitchFamily="18" charset="0"/>
              </a:rPr>
              <a:t>periosteum</a:t>
            </a:r>
            <a:r>
              <a:rPr lang="en-US" sz="2800" dirty="0">
                <a:latin typeface="Times New Roman" pitchFamily="18" charset="0"/>
                <a:cs typeface="Times New Roman" pitchFamily="18" charset="0"/>
              </a:rPr>
              <a:t> is intact, a skin graft is applied. Otherwise free tissue transfer is required. The most common flaps are the </a:t>
            </a:r>
            <a:r>
              <a:rPr lang="en-US" sz="2800" dirty="0" err="1">
                <a:latin typeface="Times New Roman" pitchFamily="18" charset="0"/>
                <a:cs typeface="Times New Roman" pitchFamily="18" charset="0"/>
              </a:rPr>
              <a:t>omentum</a:t>
            </a:r>
            <a:r>
              <a:rPr lang="en-US" sz="2800" dirty="0">
                <a:latin typeface="Times New Roman" pitchFamily="18" charset="0"/>
                <a:cs typeface="Times New Roman" pitchFamily="18" charset="0"/>
              </a:rPr>
              <a:t> and the </a:t>
            </a:r>
            <a:r>
              <a:rPr lang="en-US" sz="2800" dirty="0" err="1">
                <a:latin typeface="Times New Roman" pitchFamily="18" charset="0"/>
                <a:cs typeface="Times New Roman" pitchFamily="18" charset="0"/>
              </a:rPr>
              <a:t>latissimus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myocutaneous</a:t>
            </a:r>
            <a:r>
              <a:rPr lang="en-US" sz="2800" dirty="0">
                <a:latin typeface="Times New Roman" pitchFamily="18" charset="0"/>
                <a:cs typeface="Times New Roman" pitchFamily="18" charset="0"/>
              </a:rPr>
              <a:t> flaps</a:t>
            </a:r>
            <a:r>
              <a:rPr lang="en-US" sz="3200" i="0" u="none" dirty="0"/>
              <a:t>. </a:t>
            </a:r>
          </a:p>
        </p:txBody>
      </p:sp>
    </p:spTree>
  </p:cSld>
  <p:clrMapOvr>
    <a:masterClrMapping/>
  </p:clrMapOvr>
  <p:transition spd="med">
    <p:strips dir="ld"/>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685800" y="1628775"/>
            <a:ext cx="7772400" cy="4478338"/>
          </a:xfrm>
          <a:prstGeom prst="rect">
            <a:avLst/>
          </a:prstGeom>
          <a:noFill/>
          <a:ln w="9525">
            <a:noFill/>
            <a:miter lim="800000"/>
            <a:headEnd/>
            <a:tailEnd/>
          </a:ln>
          <a:effectLst/>
        </p:spPr>
        <p:txBody>
          <a:bodyPr wrap="none" lIns="92075" tIns="46038" rIns="92075" bIns="46038">
            <a:spAutoFit/>
          </a:bodyPr>
          <a:lstStyle/>
          <a:p>
            <a:r>
              <a:rPr lang="en-US" sz="3200" u="none" dirty="0"/>
              <a:t>1- The forehead : </a:t>
            </a:r>
            <a:r>
              <a:rPr lang="en-US" sz="3200" i="0" u="none" dirty="0"/>
              <a:t>is best resurfaced with a</a:t>
            </a:r>
          </a:p>
          <a:p>
            <a:r>
              <a:rPr lang="en-US" sz="3200" i="0" u="none" dirty="0"/>
              <a:t>single sheet of split thickness skin graft.</a:t>
            </a:r>
          </a:p>
          <a:p>
            <a:r>
              <a:rPr lang="en-US" sz="3200" i="0" u="none" dirty="0"/>
              <a:t>With bony exposure or destruction, flap </a:t>
            </a:r>
          </a:p>
          <a:p>
            <a:r>
              <a:rPr lang="en-US" sz="3200" i="0" u="none" dirty="0"/>
              <a:t>reconstruction is indicated.</a:t>
            </a:r>
          </a:p>
          <a:p>
            <a:r>
              <a:rPr lang="en-US" sz="3200" u="none" dirty="0"/>
              <a:t>2- The cheeks : </a:t>
            </a:r>
            <a:r>
              <a:rPr lang="en-US" sz="3200" i="0" u="none" dirty="0"/>
              <a:t>the best is tissue expansion</a:t>
            </a:r>
          </a:p>
          <a:p>
            <a:r>
              <a:rPr lang="en-US" sz="3200" i="0" u="none" dirty="0"/>
              <a:t>from adjacent non-injured tissue (e.g.: neck).</a:t>
            </a:r>
          </a:p>
          <a:p>
            <a:r>
              <a:rPr lang="en-US" sz="3200" i="0" u="none" dirty="0"/>
              <a:t>Thin free flaps may be considered (e.g.: radial</a:t>
            </a:r>
          </a:p>
          <a:p>
            <a:r>
              <a:rPr lang="en-US" sz="3200" i="0" u="none" dirty="0"/>
              <a:t>forearm flap). Others describe the use of a</a:t>
            </a:r>
          </a:p>
          <a:p>
            <a:r>
              <a:rPr lang="en-US" sz="3200" i="0" u="none" dirty="0"/>
              <a:t>large full-thickness graft as one aesthetic unit. </a:t>
            </a:r>
          </a:p>
        </p:txBody>
      </p:sp>
      <p:sp>
        <p:nvSpPr>
          <p:cNvPr id="4" name="Content Placeholder 3"/>
          <p:cNvSpPr>
            <a:spLocks noGrp="1"/>
          </p:cNvSpPr>
          <p:nvPr>
            <p:ph idx="1"/>
          </p:nvPr>
        </p:nvSpPr>
        <p:spPr/>
        <p:txBody>
          <a:bodyPr>
            <a:normAutofit/>
          </a:bodyPr>
          <a:lstStyle/>
          <a:p>
            <a:endParaRPr lang="ar-EG" sz="2800" dirty="0" err="1">
              <a:latin typeface="Times New Roman" pitchFamily="18" charset="0"/>
              <a:cs typeface="Times New Roman" pitchFamily="18" charset="0"/>
            </a:endParaRPr>
          </a:p>
        </p:txBody>
      </p:sp>
      <p:sp>
        <p:nvSpPr>
          <p:cNvPr id="3" name="Title 2"/>
          <p:cNvSpPr>
            <a:spLocks noGrp="1"/>
          </p:cNvSpPr>
          <p:nvPr>
            <p:ph type="title"/>
          </p:nvPr>
        </p:nvSpPr>
        <p:spPr/>
        <p:txBody>
          <a:bodyPr/>
          <a:lstStyle/>
          <a:p>
            <a:pPr algn="ctr"/>
            <a:r>
              <a:rPr lang="en-US" sz="3200" u="sng" dirty="0" smtClean="0">
                <a:solidFill>
                  <a:schemeClr val="accent3"/>
                </a:solidFill>
              </a:rPr>
              <a:t>Face</a:t>
            </a:r>
            <a:endParaRPr lang="ar-EG" sz="3200" u="sng" dirty="0"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677863" y="1700213"/>
            <a:ext cx="7788275" cy="3867150"/>
          </a:xfrm>
          <a:prstGeom prst="rect">
            <a:avLst/>
          </a:prstGeom>
          <a:noFill/>
          <a:ln w="9525">
            <a:noFill/>
            <a:miter lim="800000"/>
            <a:headEnd/>
            <a:tailEnd/>
          </a:ln>
          <a:effectLst/>
        </p:spPr>
        <p:txBody>
          <a:bodyPr lIns="92075" tIns="46038" rIns="92075" bIns="46038"/>
          <a:lstStyle/>
          <a:p>
            <a:r>
              <a:rPr lang="en-US" sz="2800" b="1" u="none" dirty="0"/>
              <a:t>Eye lid reconstruction :</a:t>
            </a:r>
          </a:p>
          <a:p>
            <a:r>
              <a:rPr lang="en-US" sz="2800" u="none" dirty="0"/>
              <a:t>Indications : </a:t>
            </a:r>
            <a:r>
              <a:rPr lang="en-US" sz="2400" i="0" u="none" dirty="0"/>
              <a:t>exposed cornea, contractor </a:t>
            </a:r>
            <a:r>
              <a:rPr lang="en-US" sz="2400" i="0" u="none" dirty="0" err="1"/>
              <a:t>ectropion</a:t>
            </a:r>
            <a:r>
              <a:rPr lang="en-US" sz="2400" i="0" u="none" dirty="0"/>
              <a:t> of upper and/or lower eye lid and contractures at the </a:t>
            </a:r>
            <a:r>
              <a:rPr lang="en-US" sz="2400" i="0" u="none" dirty="0" err="1"/>
              <a:t>canthi</a:t>
            </a:r>
            <a:r>
              <a:rPr lang="en-US" sz="2400" i="0" u="none" dirty="0"/>
              <a:t> regions.</a:t>
            </a:r>
          </a:p>
          <a:p>
            <a:r>
              <a:rPr lang="en-US" sz="2400" i="0" dirty="0"/>
              <a:t>1- Total loss of eye lids :</a:t>
            </a:r>
            <a:r>
              <a:rPr lang="en-US" sz="2400" i="0" u="none" dirty="0"/>
              <a:t> the exposed cornea can be covered by mobilizing the conjunctiva which is covered with skin graft. Later on the lids can be reconstructed with local flaps (e.g.: cheek flap or </a:t>
            </a:r>
          </a:p>
          <a:p>
            <a:r>
              <a:rPr lang="en-US" sz="2400" i="0" u="none" dirty="0"/>
              <a:t>median forehead flap </a:t>
            </a:r>
          </a:p>
          <a:p>
            <a:r>
              <a:rPr lang="en-US" sz="2400" i="0" u="none" dirty="0"/>
              <a:t>with </a:t>
            </a:r>
            <a:r>
              <a:rPr lang="en-US" sz="2400" i="0" u="none" dirty="0" err="1"/>
              <a:t>septal</a:t>
            </a:r>
            <a:r>
              <a:rPr lang="en-US" sz="2400" i="0" u="none" dirty="0"/>
              <a:t> </a:t>
            </a:r>
          </a:p>
          <a:p>
            <a:r>
              <a:rPr lang="en-US" sz="2400" i="0" u="none" dirty="0" err="1"/>
              <a:t>mucoperichondrial</a:t>
            </a:r>
            <a:r>
              <a:rPr lang="en-US" sz="2400" i="0" u="none" dirty="0"/>
              <a:t> graft </a:t>
            </a:r>
          </a:p>
          <a:p>
            <a:r>
              <a:rPr lang="en-US" sz="2400" i="0" u="none" dirty="0"/>
              <a:t>as lining).</a:t>
            </a:r>
          </a:p>
        </p:txBody>
      </p:sp>
      <p:pic>
        <p:nvPicPr>
          <p:cNvPr id="25604" name="Picture 4" descr="Untitled-1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708400" y="4076700"/>
            <a:ext cx="5056188" cy="2120900"/>
          </a:xfrm>
          <a:prstGeom prst="rect">
            <a:avLst/>
          </a:prstGeom>
          <a:noFill/>
        </p:spPr>
      </p:pic>
      <p:sp>
        <p:nvSpPr>
          <p:cNvPr id="5" name="Content Placeholder 4"/>
          <p:cNvSpPr>
            <a:spLocks noGrp="1"/>
          </p:cNvSpPr>
          <p:nvPr>
            <p:ph idx="1"/>
          </p:nvPr>
        </p:nvSpPr>
        <p:spPr/>
        <p:txBody>
          <a:bodyPr>
            <a:normAutofit/>
          </a:bodyPr>
          <a:lstStyle/>
          <a:p>
            <a:endParaRPr lang="ar-EG" sz="2800" dirty="0" err="1">
              <a:latin typeface="Times New Roman" pitchFamily="18" charset="0"/>
              <a:cs typeface="Times New Roman" pitchFamily="18" charset="0"/>
            </a:endParaRPr>
          </a:p>
        </p:txBody>
      </p:sp>
      <p:sp>
        <p:nvSpPr>
          <p:cNvPr id="4" name="Title 3"/>
          <p:cNvSpPr>
            <a:spLocks noGrp="1"/>
          </p:cNvSpPr>
          <p:nvPr>
            <p:ph type="title"/>
          </p:nvPr>
        </p:nvSpPr>
        <p:spPr/>
        <p:txBody>
          <a:bodyPr>
            <a:normAutofit/>
          </a:bodyPr>
          <a:lstStyle/>
          <a:p>
            <a:pPr algn="ctr"/>
            <a:r>
              <a:rPr lang="en-US" sz="3200" u="sng" dirty="0" err="1" smtClean="0">
                <a:solidFill>
                  <a:schemeClr val="accent3"/>
                </a:solidFill>
              </a:rPr>
              <a:t>Eye</a:t>
            </a:r>
            <a:r>
              <a:rPr lang="en-US" sz="3200" u="sng" dirty="0" smtClean="0">
                <a:solidFill>
                  <a:schemeClr val="accent3"/>
                </a:solidFill>
              </a:rPr>
              <a:t> lid</a:t>
            </a:r>
            <a:endParaRPr lang="ar-EG" sz="3200" u="sng" dirty="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ChangeArrowheads="1"/>
          </p:cNvSpPr>
          <p:nvPr/>
        </p:nvSpPr>
        <p:spPr bwMode="auto">
          <a:xfrm>
            <a:off x="685800" y="990600"/>
            <a:ext cx="7704138" cy="3909405"/>
          </a:xfrm>
          <a:prstGeom prst="rect">
            <a:avLst/>
          </a:prstGeom>
          <a:noFill/>
          <a:ln w="9525">
            <a:noFill/>
            <a:miter lim="800000"/>
            <a:headEnd/>
            <a:tailEnd/>
          </a:ln>
          <a:effectLst/>
        </p:spPr>
        <p:txBody>
          <a:bodyPr lIns="92075" tIns="46038" rIns="92075" bIns="46038">
            <a:spAutoFit/>
          </a:bodyPr>
          <a:lstStyle/>
          <a:p>
            <a:r>
              <a:rPr lang="en-US" sz="2400" i="0" dirty="0"/>
              <a:t>2- </a:t>
            </a:r>
            <a:r>
              <a:rPr lang="en-US" sz="2800" dirty="0" err="1">
                <a:latin typeface="Times New Roman" pitchFamily="18" charset="0"/>
                <a:cs typeface="Times New Roman" pitchFamily="18" charset="0"/>
              </a:rPr>
              <a:t>Ectropion</a:t>
            </a:r>
            <a:r>
              <a:rPr lang="en-US" sz="2800" dirty="0">
                <a:latin typeface="Times New Roman" pitchFamily="18" charset="0"/>
                <a:cs typeface="Times New Roman" pitchFamily="18" charset="0"/>
              </a:rPr>
              <a:t> : </a:t>
            </a:r>
          </a:p>
          <a:p>
            <a:r>
              <a:rPr lang="en-US" sz="2800" dirty="0">
                <a:latin typeface="Times New Roman" pitchFamily="18" charset="0"/>
                <a:cs typeface="Times New Roman" pitchFamily="18" charset="0"/>
              </a:rPr>
              <a:t>we have to distinguish between :</a:t>
            </a:r>
          </a:p>
          <a:p>
            <a:r>
              <a:rPr lang="en-US" sz="2800" dirty="0">
                <a:latin typeface="Times New Roman" pitchFamily="18" charset="0"/>
                <a:cs typeface="Times New Roman" pitchFamily="18" charset="0"/>
              </a:rPr>
              <a:t> a- primary </a:t>
            </a:r>
            <a:r>
              <a:rPr lang="en-US" sz="2800" dirty="0" err="1">
                <a:latin typeface="Times New Roman" pitchFamily="18" charset="0"/>
                <a:cs typeface="Times New Roman" pitchFamily="18" charset="0"/>
              </a:rPr>
              <a:t>ectropion</a:t>
            </a:r>
            <a:r>
              <a:rPr lang="en-US" sz="2800" dirty="0">
                <a:latin typeface="Times New Roman" pitchFamily="18" charset="0"/>
                <a:cs typeface="Times New Roman" pitchFamily="18" charset="0"/>
              </a:rPr>
              <a:t> where the deep burn affects the eye lids directly. The treatment is release of the </a:t>
            </a:r>
            <a:r>
              <a:rPr lang="en-US" sz="2800" dirty="0" err="1">
                <a:latin typeface="Times New Roman" pitchFamily="18" charset="0"/>
                <a:cs typeface="Times New Roman" pitchFamily="18" charset="0"/>
              </a:rPr>
              <a:t>contrature</a:t>
            </a:r>
            <a:r>
              <a:rPr lang="en-US" sz="2800" dirty="0">
                <a:latin typeface="Times New Roman" pitchFamily="18" charset="0"/>
                <a:cs typeface="Times New Roman" pitchFamily="18" charset="0"/>
              </a:rPr>
              <a:t> and application of thick split thickness graft to the upper eye lid and a full thickness graft to the lower eye lid. </a:t>
            </a:r>
          </a:p>
          <a:p>
            <a:r>
              <a:rPr lang="en-US" sz="2800" dirty="0">
                <a:latin typeface="Times New Roman" pitchFamily="18" charset="0"/>
                <a:cs typeface="Times New Roman" pitchFamily="18" charset="0"/>
              </a:rPr>
              <a:t> </a:t>
            </a:r>
          </a:p>
          <a:p>
            <a:endParaRPr lang="en-US" sz="2400" i="0" u="none" dirty="0"/>
          </a:p>
        </p:txBody>
      </p:sp>
      <p:pic>
        <p:nvPicPr>
          <p:cNvPr id="26628" name="Picture 4" descr="Untitled-1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208213" y="4149725"/>
            <a:ext cx="4727575" cy="19939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898525" y="1751013"/>
            <a:ext cx="7850188" cy="1385637"/>
          </a:xfrm>
          <a:prstGeom prst="rect">
            <a:avLst/>
          </a:prstGeom>
          <a:noFill/>
          <a:ln w="9525">
            <a:noFill/>
            <a:miter lim="800000"/>
            <a:headEnd/>
            <a:tailEnd/>
          </a:ln>
          <a:effectLst/>
        </p:spPr>
        <p:txBody>
          <a:bodyPr lIns="92075" tIns="46038" rIns="92075" bIns="46038">
            <a:spAutoFit/>
          </a:bodyPr>
          <a:lstStyle/>
          <a:p>
            <a:r>
              <a:rPr lang="en-US" sz="2400" i="0" u="none" dirty="0"/>
              <a:t>b-</a:t>
            </a:r>
            <a:r>
              <a:rPr lang="en-US" sz="2400" u="none" dirty="0"/>
              <a:t> </a:t>
            </a:r>
            <a:r>
              <a:rPr lang="en-US" sz="2800" dirty="0">
                <a:latin typeface="Times New Roman" pitchFamily="18" charset="0"/>
                <a:cs typeface="Times New Roman" pitchFamily="18" charset="0"/>
              </a:rPr>
              <a:t>secondary </a:t>
            </a:r>
            <a:r>
              <a:rPr lang="en-US" sz="2800" dirty="0" err="1">
                <a:latin typeface="Times New Roman" pitchFamily="18" charset="0"/>
                <a:cs typeface="Times New Roman" pitchFamily="18" charset="0"/>
              </a:rPr>
              <a:t>ectropion</a:t>
            </a:r>
            <a:r>
              <a:rPr lang="en-US" sz="2800" dirty="0">
                <a:latin typeface="Times New Roman" pitchFamily="18" charset="0"/>
                <a:cs typeface="Times New Roman" pitchFamily="18" charset="0"/>
              </a:rPr>
              <a:t>, due to contracture of forehead, cheek or neck pulling on the eye lids. Treating the cause will alleviate the condition</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pic>
        <p:nvPicPr>
          <p:cNvPr id="27652" name="Picture 4" descr="Untitled-14"/>
          <p:cNvPicPr>
            <a:picLocks noChangeAspect="1" noChangeArrowheads="1"/>
          </p:cNvPicPr>
          <p:nvPr/>
        </p:nvPicPr>
        <p:blipFill>
          <a:blip r:embed="rId2"/>
          <a:srcRect/>
          <a:stretch>
            <a:fillRect/>
          </a:stretch>
        </p:blipFill>
        <p:spPr bwMode="auto">
          <a:xfrm>
            <a:off x="1831975" y="3644900"/>
            <a:ext cx="5480050" cy="2592388"/>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827088" y="1700213"/>
            <a:ext cx="5329237" cy="3047630"/>
          </a:xfrm>
          <a:prstGeom prst="rect">
            <a:avLst/>
          </a:prstGeom>
          <a:noFill/>
          <a:ln w="9525">
            <a:noFill/>
            <a:miter lim="800000"/>
            <a:headEnd/>
            <a:tailEnd/>
          </a:ln>
          <a:effectLst/>
        </p:spPr>
        <p:txBody>
          <a:bodyPr lIns="92075" tIns="46038" rIns="92075" bIns="46038">
            <a:spAutoFit/>
          </a:bodyPr>
          <a:lstStyle/>
          <a:p>
            <a:r>
              <a:rPr lang="en-US" sz="2400" b="1" u="none" dirty="0"/>
              <a:t>Eye brow reconstruction :</a:t>
            </a:r>
          </a:p>
          <a:p>
            <a:r>
              <a:rPr lang="en-US" sz="2400" u="none" dirty="0"/>
              <a:t>* </a:t>
            </a:r>
            <a:r>
              <a:rPr lang="en-US" sz="2400" i="0" u="none" dirty="0"/>
              <a:t>Loss of the hair may be compensated by the simple simulation done by an eye brow pencil ( specially in women ).</a:t>
            </a:r>
          </a:p>
          <a:p>
            <a:r>
              <a:rPr lang="en-US" sz="2400" i="0" u="none" dirty="0"/>
              <a:t>However surgical reconstruction of the eye brow may be done through </a:t>
            </a:r>
            <a:r>
              <a:rPr lang="en-US" sz="2400" i="0" u="none" dirty="0" smtClean="0"/>
              <a:t>:</a:t>
            </a:r>
            <a:endParaRPr lang="en-US" sz="2400" i="0" u="none" dirty="0"/>
          </a:p>
        </p:txBody>
      </p:sp>
      <p:pic>
        <p:nvPicPr>
          <p:cNvPr id="28676" name="Picture 4" descr="2004-06-15 (2)"/>
          <p:cNvPicPr>
            <a:picLocks noChangeAspect="1" noChangeArrowheads="1"/>
          </p:cNvPicPr>
          <p:nvPr/>
        </p:nvPicPr>
        <p:blipFill>
          <a:blip r:embed="rId2"/>
          <a:srcRect/>
          <a:stretch>
            <a:fillRect/>
          </a:stretch>
        </p:blipFill>
        <p:spPr bwMode="auto">
          <a:xfrm>
            <a:off x="6227763" y="3644900"/>
            <a:ext cx="2362200" cy="2533650"/>
          </a:xfrm>
          <a:prstGeom prst="rect">
            <a:avLst/>
          </a:prstGeom>
          <a:noFill/>
        </p:spPr>
      </p:pic>
      <p:sp>
        <p:nvSpPr>
          <p:cNvPr id="5" name="Content Placeholder 4"/>
          <p:cNvSpPr>
            <a:spLocks noGrp="1"/>
          </p:cNvSpPr>
          <p:nvPr>
            <p:ph idx="1"/>
          </p:nvPr>
        </p:nvSpPr>
        <p:spPr/>
        <p:txBody>
          <a:bodyPr>
            <a:normAutofit/>
          </a:bodyPr>
          <a:lstStyle/>
          <a:p>
            <a:endParaRPr lang="ar-EG" sz="2800" dirty="0" err="1">
              <a:latin typeface="Times New Roman" pitchFamily="18" charset="0"/>
              <a:cs typeface="Times New Roman" pitchFamily="18" charset="0"/>
            </a:endParaRPr>
          </a:p>
        </p:txBody>
      </p:sp>
      <p:sp>
        <p:nvSpPr>
          <p:cNvPr id="4" name="Title 3"/>
          <p:cNvSpPr>
            <a:spLocks noGrp="1"/>
          </p:cNvSpPr>
          <p:nvPr>
            <p:ph type="title"/>
          </p:nvPr>
        </p:nvSpPr>
        <p:spPr/>
        <p:txBody>
          <a:bodyPr>
            <a:normAutofit/>
          </a:bodyPr>
          <a:lstStyle/>
          <a:p>
            <a:pPr algn="ctr"/>
            <a:r>
              <a:rPr lang="en-US" sz="3200" u="sng" dirty="0" smtClean="0">
                <a:solidFill>
                  <a:schemeClr val="accent3"/>
                </a:solidFill>
              </a:rPr>
              <a:t>Eye </a:t>
            </a:r>
            <a:r>
              <a:rPr lang="en-US" sz="3200" u="sng" dirty="0" err="1" smtClean="0">
                <a:solidFill>
                  <a:schemeClr val="accent3"/>
                </a:solidFill>
              </a:rPr>
              <a:t>brow</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rtl="0">
              <a:buNone/>
            </a:pPr>
            <a:r>
              <a:rPr lang="en-US" sz="2800" b="1" dirty="0" smtClean="0">
                <a:latin typeface="Times New Roman" pitchFamily="18" charset="0"/>
                <a:cs typeface="Times New Roman" pitchFamily="18" charset="0"/>
              </a:rPr>
              <a:t>1- Hair transplantation</a:t>
            </a:r>
            <a:r>
              <a:rPr lang="en-US" sz="2800" dirty="0" smtClean="0">
                <a:latin typeface="Times New Roman" pitchFamily="18" charset="0"/>
                <a:cs typeface="Times New Roman" pitchFamily="18" charset="0"/>
              </a:rPr>
              <a:t>: single hair transplantation is better than a punch graft.</a:t>
            </a:r>
          </a:p>
          <a:p>
            <a:pPr algn="l" rtl="0">
              <a:buNone/>
            </a:pPr>
            <a:endParaRPr lang="ar-EG" sz="2800" dirty="0" smtClean="0">
              <a:latin typeface="Times New Roman" pitchFamily="18" charset="0"/>
              <a:cs typeface="Times New Roman" pitchFamily="18" charset="0"/>
            </a:endParaRPr>
          </a:p>
          <a:p>
            <a:pPr algn="l" rtl="0">
              <a:buNone/>
            </a:pPr>
            <a:r>
              <a:rPr lang="en-US" sz="2800" b="1" dirty="0" smtClean="0">
                <a:latin typeface="Times New Roman" pitchFamily="18" charset="0"/>
                <a:cs typeface="Times New Roman" pitchFamily="18" charset="0"/>
              </a:rPr>
              <a:t>2-Hair-bearing flap </a:t>
            </a:r>
            <a:r>
              <a:rPr lang="en-US" sz="2800" dirty="0" smtClean="0">
                <a:latin typeface="Times New Roman" pitchFamily="18" charset="0"/>
                <a:cs typeface="Times New Roman" pitchFamily="18" charset="0"/>
              </a:rPr>
              <a:t>from the temporal scalp. It is based on the superficial temporal artery and it is an island flap</a:t>
            </a:r>
            <a:r>
              <a:rPr lang="en-US" sz="2800" dirty="0" smtClean="0"/>
              <a:t>.</a:t>
            </a:r>
            <a:endParaRPr lang="ar-EG" dirty="0"/>
          </a:p>
        </p:txBody>
      </p:sp>
      <p:sp>
        <p:nvSpPr>
          <p:cNvPr id="3" name="Title 2"/>
          <p:cNvSpPr>
            <a:spLocks noGrp="1"/>
          </p:cNvSpPr>
          <p:nvPr>
            <p:ph type="title"/>
          </p:nvPr>
        </p:nvSpPr>
        <p:spPr/>
        <p:txBody>
          <a:bodyPr/>
          <a:lstStyle/>
          <a:p>
            <a:endParaRPr lang="ar-EG" dirty="0"/>
          </a:p>
        </p:txBody>
      </p:sp>
    </p:spTree>
  </p:cSld>
  <p:clrMapOvr>
    <a:masterClrMapping/>
  </p:clrMapOvr>
  <p:transition spd="med">
    <p:strips dir="ld"/>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ChangeArrowheads="1"/>
          </p:cNvSpPr>
          <p:nvPr/>
        </p:nvSpPr>
        <p:spPr bwMode="auto">
          <a:xfrm>
            <a:off x="971550" y="990600"/>
            <a:ext cx="7583488" cy="3970960"/>
          </a:xfrm>
          <a:prstGeom prst="rect">
            <a:avLst/>
          </a:prstGeom>
          <a:noFill/>
          <a:ln w="9525">
            <a:noFill/>
            <a:miter lim="800000"/>
            <a:headEnd/>
            <a:tailEnd/>
          </a:ln>
          <a:effectLst/>
        </p:spPr>
        <p:txBody>
          <a:bodyPr wrap="square" lIns="92075" tIns="46038" rIns="92075" bIns="46038">
            <a:spAutoFit/>
          </a:bodyPr>
          <a:lstStyle/>
          <a:p>
            <a:pPr marL="347663" indent="-347663">
              <a:tabLst>
                <a:tab pos="544513" algn="l"/>
              </a:tabLst>
            </a:pPr>
            <a:r>
              <a:rPr lang="en-US" sz="2800" b="1" i="0" u="none" dirty="0" smtClean="0"/>
              <a:t>3- </a:t>
            </a:r>
            <a:r>
              <a:rPr lang="en-US" sz="2800" b="1" dirty="0">
                <a:latin typeface="Times New Roman" pitchFamily="18" charset="0"/>
                <a:cs typeface="Times New Roman" pitchFamily="18" charset="0"/>
              </a:rPr>
              <a:t>Strip graft </a:t>
            </a:r>
            <a:r>
              <a:rPr lang="en-US" sz="2800" dirty="0">
                <a:latin typeface="Times New Roman" pitchFamily="18" charset="0"/>
                <a:cs typeface="Times New Roman" pitchFamily="18" charset="0"/>
              </a:rPr>
              <a:t>taken anywhere from the hairy scalp with the dimension and shape of the eye brow. Care is taken </a:t>
            </a:r>
            <a:r>
              <a:rPr lang="en-US" sz="2800" dirty="0" smtClean="0">
                <a:latin typeface="Times New Roman" pitchFamily="18" charset="0"/>
                <a:cs typeface="Times New Roman" pitchFamily="18" charset="0"/>
              </a:rPr>
              <a:t>:</a:t>
            </a:r>
          </a:p>
          <a:p>
            <a:pPr marL="347663" indent="-347663">
              <a:tabLst>
                <a:tab pos="544513" algn="l"/>
              </a:tabLst>
            </a:pPr>
            <a:endParaRPr lang="en-US" sz="2800" dirty="0">
              <a:latin typeface="Times New Roman" pitchFamily="18" charset="0"/>
              <a:cs typeface="Times New Roman" pitchFamily="18" charset="0"/>
            </a:endParaRPr>
          </a:p>
          <a:p>
            <a:pPr marL="544513" indent="-282575"/>
            <a:r>
              <a:rPr lang="en-US" sz="2800" dirty="0">
                <a:latin typeface="Times New Roman" pitchFamily="18" charset="0"/>
                <a:cs typeface="Times New Roman" pitchFamily="18" charset="0"/>
              </a:rPr>
              <a:t>- not to exceed 4 mm. in width.</a:t>
            </a:r>
          </a:p>
          <a:p>
            <a:pPr marL="544513" indent="-282575"/>
            <a:r>
              <a:rPr lang="en-US" sz="2800" dirty="0">
                <a:latin typeface="Times New Roman" pitchFamily="18" charset="0"/>
                <a:cs typeface="Times New Roman" pitchFamily="18" charset="0"/>
              </a:rPr>
              <a:t>- not to injure the hair follicles during elevation of the flap by the scalpel.</a:t>
            </a:r>
          </a:p>
          <a:p>
            <a:pPr marL="544513" indent="-282575"/>
            <a:r>
              <a:rPr lang="en-US" sz="2800" dirty="0">
                <a:latin typeface="Times New Roman" pitchFamily="18" charset="0"/>
                <a:cs typeface="Times New Roman" pitchFamily="18" charset="0"/>
              </a:rPr>
              <a:t>- the direction of the hair should be oriented from medial to lateral.</a:t>
            </a:r>
          </a:p>
        </p:txBody>
      </p:sp>
    </p:spTree>
  </p:cSld>
  <p:clrMapOvr>
    <a:masterClrMapping/>
  </p:clrMapOvr>
  <p:transition spd="med">
    <p:strips dir="ld"/>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428453"/>
            <a:ext cx="4572000" cy="4001095"/>
          </a:xfrm>
          <a:prstGeom prst="rect">
            <a:avLst/>
          </a:prstGeom>
        </p:spPr>
        <p:txBody>
          <a:bodyPr>
            <a:spAutoFit/>
          </a:bodyPr>
          <a:lstStyle/>
          <a:p>
            <a:r>
              <a:rPr lang="en-US" sz="2000" b="1" dirty="0" smtClean="0"/>
              <a:t>Lip and mouth reconstruction :</a:t>
            </a:r>
          </a:p>
          <a:p>
            <a:r>
              <a:rPr lang="en-US" dirty="0" smtClean="0"/>
              <a:t>1- Extensive scarring of the upper or lower lip:</a:t>
            </a:r>
          </a:p>
          <a:p>
            <a:r>
              <a:rPr lang="en-US" dirty="0" smtClean="0"/>
              <a:t>excision and full thickness graft within the</a:t>
            </a:r>
          </a:p>
          <a:p>
            <a:r>
              <a:rPr lang="en-US" dirty="0" smtClean="0"/>
              <a:t>aesthetic unit of the involved lip.</a:t>
            </a:r>
          </a:p>
          <a:p>
            <a:r>
              <a:rPr lang="en-US" dirty="0" smtClean="0"/>
              <a:t>2- </a:t>
            </a:r>
            <a:r>
              <a:rPr lang="en-US" dirty="0" err="1" smtClean="0"/>
              <a:t>Microstomia</a:t>
            </a:r>
            <a:r>
              <a:rPr lang="en-US" dirty="0" smtClean="0"/>
              <a:t> (oral </a:t>
            </a:r>
            <a:r>
              <a:rPr lang="en-US" dirty="0" err="1" smtClean="0"/>
              <a:t>commissure</a:t>
            </a:r>
            <a:r>
              <a:rPr lang="en-US" dirty="0" smtClean="0"/>
              <a:t> contracture):</a:t>
            </a:r>
          </a:p>
          <a:p>
            <a:r>
              <a:rPr lang="en-US" dirty="0" smtClean="0"/>
              <a:t>corrected by full thickness incisions at each angle</a:t>
            </a:r>
          </a:p>
          <a:p>
            <a:r>
              <a:rPr lang="en-US" dirty="0" smtClean="0"/>
              <a:t>of the mouth as far as a line dropped vertically</a:t>
            </a:r>
          </a:p>
          <a:p>
            <a:r>
              <a:rPr lang="en-US" dirty="0" smtClean="0"/>
              <a:t>from the pupil of the eye. Then the oral mucosa </a:t>
            </a:r>
            <a:endParaRPr lang="en-US" dirty="0"/>
          </a:p>
        </p:txBody>
      </p:sp>
      <p:sp>
        <p:nvSpPr>
          <p:cNvPr id="3" name="Title 2"/>
          <p:cNvSpPr>
            <a:spLocks noGrp="1"/>
          </p:cNvSpPr>
          <p:nvPr>
            <p:ph type="title"/>
          </p:nvPr>
        </p:nvSpPr>
        <p:spPr/>
        <p:txBody>
          <a:bodyPr/>
          <a:lstStyle/>
          <a:p>
            <a:r>
              <a:rPr lang="en-US" sz="4400" u="sng" dirty="0" smtClean="0">
                <a:solidFill>
                  <a:schemeClr val="accent3"/>
                </a:solidFill>
              </a:rPr>
              <a:t>Lip and mouth</a:t>
            </a:r>
            <a:endParaRPr lang="ar-EG" dirty="0"/>
          </a:p>
        </p:txBody>
      </p:sp>
      <p:sp>
        <p:nvSpPr>
          <p:cNvPr id="4" name="Content Placeholder 3"/>
          <p:cNvSpPr>
            <a:spLocks noGrp="1"/>
          </p:cNvSpPr>
          <p:nvPr>
            <p:ph idx="1"/>
          </p:nvPr>
        </p:nvSpPr>
        <p:spPr/>
        <p:txBody>
          <a:bodyPr/>
          <a:lstStyle/>
          <a:p>
            <a:endParaRPr lang="ar-EG" dirty="0"/>
          </a:p>
        </p:txBody>
      </p:sp>
    </p:spTree>
  </p:cSld>
  <p:clrMapOvr>
    <a:masterClrMapping/>
  </p:clrMapOvr>
  <p:transition spd="med">
    <p:strips dir="l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ChangeArrowheads="1"/>
          </p:cNvSpPr>
          <p:nvPr/>
        </p:nvSpPr>
        <p:spPr bwMode="auto">
          <a:xfrm>
            <a:off x="755650" y="1557338"/>
            <a:ext cx="7993063" cy="1816524"/>
          </a:xfrm>
          <a:prstGeom prst="rect">
            <a:avLst/>
          </a:prstGeom>
          <a:noFill/>
          <a:ln w="9525">
            <a:noFill/>
            <a:miter lim="800000"/>
            <a:headEnd/>
            <a:tailEnd/>
          </a:ln>
          <a:effectLst/>
        </p:spPr>
        <p:txBody>
          <a:bodyPr lIns="92075" tIns="46038" rIns="92075" bIns="46038">
            <a:spAutoFit/>
          </a:bodyPr>
          <a:lstStyle/>
          <a:p>
            <a:r>
              <a:rPr lang="en-US" sz="2800" i="0" u="none" dirty="0" smtClean="0"/>
              <a:t>is </a:t>
            </a:r>
            <a:r>
              <a:rPr lang="en-US" sz="2800" i="0" u="none" dirty="0"/>
              <a:t>mobilized and </a:t>
            </a:r>
            <a:r>
              <a:rPr lang="en-US" sz="2800" i="0" u="none" dirty="0" err="1"/>
              <a:t>everted</a:t>
            </a:r>
            <a:r>
              <a:rPr lang="en-US" sz="2800" i="0" u="none" dirty="0"/>
              <a:t> onto the lip skin, forming</a:t>
            </a:r>
          </a:p>
          <a:p>
            <a:r>
              <a:rPr lang="en-US" sz="2800" i="0" u="none" dirty="0"/>
              <a:t>a new </a:t>
            </a:r>
            <a:r>
              <a:rPr lang="en-US" sz="2800" i="0" u="none" dirty="0" err="1"/>
              <a:t>commissure</a:t>
            </a:r>
            <a:r>
              <a:rPr lang="en-US" sz="2800" i="0" u="none" dirty="0"/>
              <a:t>. Some overcorrection is</a:t>
            </a:r>
          </a:p>
          <a:p>
            <a:r>
              <a:rPr lang="en-US" sz="2800" i="0" u="none" dirty="0"/>
              <a:t>generally advisable.</a:t>
            </a:r>
          </a:p>
        </p:txBody>
      </p:sp>
      <p:sp>
        <p:nvSpPr>
          <p:cNvPr id="5" name="Content Placeholder 4"/>
          <p:cNvSpPr>
            <a:spLocks noGrp="1"/>
          </p:cNvSpPr>
          <p:nvPr>
            <p:ph idx="1"/>
          </p:nvPr>
        </p:nvSpPr>
        <p:spPr>
          <a:xfrm>
            <a:off x="457200" y="1481327"/>
            <a:ext cx="8229600" cy="4140000"/>
          </a:xfrm>
        </p:spPr>
        <p:txBody>
          <a:bodyPr/>
          <a:lstStyle/>
          <a:p>
            <a:endParaRPr lang="ar-EG" dirty="0"/>
          </a:p>
        </p:txBody>
      </p:sp>
      <p:sp>
        <p:nvSpPr>
          <p:cNvPr id="3" name="Title 2"/>
          <p:cNvSpPr>
            <a:spLocks noGrp="1"/>
          </p:cNvSpPr>
          <p:nvPr>
            <p:ph type="title"/>
          </p:nvPr>
        </p:nvSpPr>
        <p:spPr/>
        <p:txBody>
          <a:bodyPr>
            <a:normAutofit/>
          </a:bodyPr>
          <a:lstStyle/>
          <a:p>
            <a:pPr algn="ct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ChangeArrowheads="1"/>
          </p:cNvSpPr>
          <p:nvPr/>
        </p:nvSpPr>
        <p:spPr bwMode="auto">
          <a:xfrm>
            <a:off x="823913" y="1844675"/>
            <a:ext cx="7496175" cy="4170363"/>
          </a:xfrm>
          <a:prstGeom prst="rect">
            <a:avLst/>
          </a:prstGeom>
          <a:noFill/>
          <a:ln w="9525">
            <a:noFill/>
            <a:miter lim="800000"/>
            <a:headEnd/>
            <a:tailEnd/>
          </a:ln>
          <a:effectLst/>
        </p:spPr>
        <p:txBody>
          <a:bodyPr lIns="92075" tIns="46038" rIns="92075" bIns="46038">
            <a:spAutoFit/>
          </a:bodyPr>
          <a:lstStyle/>
          <a:p>
            <a:r>
              <a:rPr lang="en-US" sz="2800" b="1" u="none"/>
              <a:t>Nasal reconstruction :</a:t>
            </a:r>
          </a:p>
          <a:p>
            <a:r>
              <a:rPr lang="en-US" sz="2400" i="0" u="none"/>
              <a:t>1- Total destruction of the nose requires :</a:t>
            </a:r>
          </a:p>
          <a:p>
            <a:r>
              <a:rPr lang="en-US" sz="2400" i="0" u="none"/>
              <a:t>a- Flap reconstruction either </a:t>
            </a:r>
          </a:p>
          <a:p>
            <a:r>
              <a:rPr lang="en-US" sz="2400" i="0" u="none"/>
              <a:t>regional, like the forehead flap, </a:t>
            </a:r>
          </a:p>
          <a:p>
            <a:r>
              <a:rPr lang="en-US" sz="2400" i="0" u="none"/>
              <a:t>or distant by microvascular transfer.</a:t>
            </a:r>
          </a:p>
          <a:p>
            <a:r>
              <a:rPr lang="en-US" sz="2400" i="0" u="none"/>
              <a:t>b- Prosthetic reconstruction. </a:t>
            </a:r>
          </a:p>
          <a:p>
            <a:r>
              <a:rPr lang="en-US" sz="2400" i="0" u="none"/>
              <a:t>2- Unacceptable hypertrophic or hypopigmented</a:t>
            </a:r>
          </a:p>
          <a:p>
            <a:r>
              <a:rPr lang="en-US" sz="2400" i="0" u="none"/>
              <a:t>scars over a large surface of the nose may be </a:t>
            </a:r>
          </a:p>
          <a:p>
            <a:r>
              <a:rPr lang="en-US" sz="2400" i="0" u="none"/>
              <a:t>treated by dermabrasion, either mechanical or by</a:t>
            </a:r>
          </a:p>
          <a:p>
            <a:r>
              <a:rPr lang="en-US" sz="2400" i="0" u="none"/>
              <a:t>laser, and application of a single sheet of skin</a:t>
            </a:r>
          </a:p>
          <a:p>
            <a:r>
              <a:rPr lang="en-US" sz="2400" i="0" u="none"/>
              <a:t>graft within the nasal aesthetic units. </a:t>
            </a:r>
          </a:p>
        </p:txBody>
      </p:sp>
      <p:pic>
        <p:nvPicPr>
          <p:cNvPr id="31748" name="Picture 4" descr="Untitled-16"/>
          <p:cNvPicPr>
            <a:picLocks noChangeAspect="1" noChangeArrowheads="1"/>
          </p:cNvPicPr>
          <p:nvPr/>
        </p:nvPicPr>
        <p:blipFill>
          <a:blip r:embed="rId2"/>
          <a:srcRect/>
          <a:stretch>
            <a:fillRect/>
          </a:stretch>
        </p:blipFill>
        <p:spPr bwMode="auto">
          <a:xfrm>
            <a:off x="6156325" y="1773238"/>
            <a:ext cx="2282825" cy="2305050"/>
          </a:xfrm>
          <a:prstGeom prst="rect">
            <a:avLst/>
          </a:prstGeom>
          <a:noFill/>
        </p:spPr>
      </p:pic>
      <p:sp>
        <p:nvSpPr>
          <p:cNvPr id="5" name="Content Placeholder 4"/>
          <p:cNvSpPr>
            <a:spLocks noGrp="1"/>
          </p:cNvSpPr>
          <p:nvPr>
            <p:ph idx="1"/>
          </p:nvPr>
        </p:nvSpPr>
        <p:spPr/>
        <p:txBody>
          <a:bodyPr>
            <a:normAutofit/>
          </a:bodyPr>
          <a:lstStyle/>
          <a:p>
            <a:endParaRPr lang="ar-EG" sz="2800" dirty="0">
              <a:latin typeface="Times New Roman" pitchFamily="18" charset="0"/>
              <a:cs typeface="Times New Roman" pitchFamily="18" charset="0"/>
            </a:endParaRPr>
          </a:p>
        </p:txBody>
      </p:sp>
      <p:sp>
        <p:nvSpPr>
          <p:cNvPr id="4" name="Title 3"/>
          <p:cNvSpPr>
            <a:spLocks noGrp="1"/>
          </p:cNvSpPr>
          <p:nvPr>
            <p:ph type="title"/>
          </p:nvPr>
        </p:nvSpPr>
        <p:spPr/>
        <p:txBody>
          <a:bodyPr>
            <a:normAutofit/>
          </a:bodyPr>
          <a:lstStyle/>
          <a:p>
            <a:pPr algn="ctr"/>
            <a:r>
              <a:rPr lang="en-US" sz="3200" u="sng" dirty="0" err="1" smtClean="0">
                <a:solidFill>
                  <a:schemeClr val="accent3"/>
                </a:solidFill>
              </a:rPr>
              <a:t>Nose</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ChangeArrowheads="1"/>
          </p:cNvSpPr>
          <p:nvPr/>
        </p:nvSpPr>
        <p:spPr bwMode="auto">
          <a:xfrm>
            <a:off x="755650" y="1524001"/>
            <a:ext cx="8005763" cy="3109185"/>
          </a:xfrm>
          <a:prstGeom prst="rect">
            <a:avLst/>
          </a:prstGeom>
          <a:noFill/>
          <a:ln w="9525">
            <a:noFill/>
            <a:miter lim="800000"/>
            <a:headEnd/>
            <a:tailEnd/>
          </a:ln>
          <a:effectLst/>
        </p:spPr>
        <p:txBody>
          <a:bodyPr wrap="square" lIns="92075" tIns="46038" rIns="92075" bIns="46038">
            <a:spAutoFit/>
          </a:bodyPr>
          <a:lstStyle/>
          <a:p>
            <a:r>
              <a:rPr lang="en-US" sz="2800" i="0" u="none" dirty="0"/>
              <a:t>3- </a:t>
            </a:r>
            <a:r>
              <a:rPr lang="en-US" sz="2800" dirty="0" err="1">
                <a:latin typeface="Times New Roman" pitchFamily="18" charset="0"/>
                <a:cs typeface="Times New Roman" pitchFamily="18" charset="0"/>
              </a:rPr>
              <a:t>Alar</a:t>
            </a:r>
            <a:r>
              <a:rPr lang="en-US" sz="2800" dirty="0">
                <a:latin typeface="Times New Roman" pitchFamily="18" charset="0"/>
                <a:cs typeface="Times New Roman" pitchFamily="18" charset="0"/>
              </a:rPr>
              <a:t> rim reconstruction is done using a composite graft from the ear.</a:t>
            </a:r>
          </a:p>
          <a:p>
            <a:r>
              <a:rPr lang="en-US" sz="2800" dirty="0">
                <a:latin typeface="Times New Roman" pitchFamily="18" charset="0"/>
                <a:cs typeface="Times New Roman" pitchFamily="18" charset="0"/>
              </a:rPr>
              <a:t>4- Nostril </a:t>
            </a:r>
            <a:r>
              <a:rPr lang="en-US" sz="2800" dirty="0" err="1">
                <a:latin typeface="Times New Roman" pitchFamily="18" charset="0"/>
                <a:cs typeface="Times New Roman" pitchFamily="18" charset="0"/>
              </a:rPr>
              <a:t>stenosis</a:t>
            </a:r>
            <a:r>
              <a:rPr lang="en-US" sz="2800" dirty="0">
                <a:latin typeface="Times New Roman" pitchFamily="18" charset="0"/>
                <a:cs typeface="Times New Roman" pitchFamily="18" charset="0"/>
              </a:rPr>
              <a:t> is treated by release and skin grafting. Splints must be worn for at least six months after surgery to prevent recurrence. </a:t>
            </a:r>
          </a:p>
          <a:p>
            <a:r>
              <a:rPr lang="en-US" sz="2800" dirty="0">
                <a:latin typeface="Times New Roman" pitchFamily="18" charset="0"/>
                <a:cs typeface="Times New Roman" pitchFamily="18" charset="0"/>
              </a:rPr>
              <a:t>5- Web contracture between </a:t>
            </a:r>
            <a:r>
              <a:rPr lang="en-US" sz="2800" dirty="0" err="1">
                <a:latin typeface="Times New Roman" pitchFamily="18" charset="0"/>
                <a:cs typeface="Times New Roman" pitchFamily="18" charset="0"/>
              </a:rPr>
              <a:t>columella</a:t>
            </a:r>
            <a:r>
              <a:rPr lang="en-US" sz="2800" dirty="0">
                <a:latin typeface="Times New Roman" pitchFamily="18" charset="0"/>
                <a:cs typeface="Times New Roman" pitchFamily="18" charset="0"/>
              </a:rPr>
              <a:t> and upper lip, may be released by V-Y advancement flap.</a:t>
            </a:r>
          </a:p>
        </p:txBody>
      </p:sp>
    </p:spTree>
  </p:cSld>
  <p:clrMapOvr>
    <a:masterClrMapping/>
  </p:clrMapOvr>
  <p:transition spd="med">
    <p:strips dir="ld"/>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ChangeArrowheads="1"/>
          </p:cNvSpPr>
          <p:nvPr/>
        </p:nvSpPr>
        <p:spPr bwMode="auto">
          <a:xfrm>
            <a:off x="1187450" y="1628775"/>
            <a:ext cx="7072313" cy="4457700"/>
          </a:xfrm>
          <a:prstGeom prst="rect">
            <a:avLst/>
          </a:prstGeom>
          <a:noFill/>
          <a:ln w="9525">
            <a:noFill/>
            <a:miter lim="800000"/>
            <a:headEnd/>
            <a:tailEnd/>
          </a:ln>
          <a:effectLst/>
        </p:spPr>
        <p:txBody>
          <a:bodyPr wrap="none" lIns="92075" tIns="46038" rIns="92075" bIns="46038">
            <a:spAutoFit/>
          </a:bodyPr>
          <a:lstStyle/>
          <a:p>
            <a:r>
              <a:rPr lang="en-US" sz="2600" b="1" u="none" dirty="0"/>
              <a:t>Ear reconstruction:</a:t>
            </a:r>
          </a:p>
          <a:p>
            <a:r>
              <a:rPr lang="en-US" sz="2600" dirty="0"/>
              <a:t>- Indications:</a:t>
            </a:r>
            <a:r>
              <a:rPr lang="en-US" sz="2600" i="0" u="none" dirty="0"/>
              <a:t> Partial or total loss of the external</a:t>
            </a:r>
          </a:p>
          <a:p>
            <a:r>
              <a:rPr lang="en-US" sz="2600" i="0" u="none" dirty="0"/>
              <a:t>ear.</a:t>
            </a:r>
          </a:p>
          <a:p>
            <a:r>
              <a:rPr lang="en-US" sz="2600" dirty="0"/>
              <a:t>- Classification:</a:t>
            </a:r>
            <a:r>
              <a:rPr lang="en-US" sz="2600" i="0" u="none" dirty="0"/>
              <a:t> Help to determine the treatment.</a:t>
            </a:r>
          </a:p>
          <a:p>
            <a:r>
              <a:rPr lang="en-US" sz="2600" i="0" u="none" dirty="0"/>
              <a:t>  </a:t>
            </a:r>
            <a:r>
              <a:rPr lang="en-US" sz="2600" u="none" dirty="0">
                <a:effectLst>
                  <a:outerShdw blurRad="38100" dist="38100" dir="2700000" algn="tl">
                    <a:srgbClr val="C0C0C0"/>
                  </a:outerShdw>
                </a:effectLst>
              </a:rPr>
              <a:t>Mild defect</a:t>
            </a:r>
            <a:r>
              <a:rPr lang="en-US" sz="2600" u="none" dirty="0"/>
              <a:t>: </a:t>
            </a:r>
            <a:r>
              <a:rPr lang="en-US" sz="2600" i="0" u="none" dirty="0"/>
              <a:t>loss of helix and upper part of the </a:t>
            </a:r>
          </a:p>
          <a:p>
            <a:r>
              <a:rPr lang="en-US" sz="2600" i="0" u="none" dirty="0"/>
              <a:t>  auricle, without extensive scarring.</a:t>
            </a:r>
          </a:p>
          <a:p>
            <a:r>
              <a:rPr lang="en-US" sz="2600" i="0" u="none" dirty="0"/>
              <a:t>  </a:t>
            </a:r>
            <a:r>
              <a:rPr lang="en-US" sz="2600" u="none" dirty="0">
                <a:effectLst>
                  <a:outerShdw blurRad="38100" dist="38100" dir="2700000" algn="tl">
                    <a:srgbClr val="C0C0C0"/>
                  </a:outerShdw>
                </a:effectLst>
              </a:rPr>
              <a:t>Moderate defect:</a:t>
            </a:r>
            <a:r>
              <a:rPr lang="en-US" sz="2600" u="none" dirty="0"/>
              <a:t> </a:t>
            </a:r>
            <a:r>
              <a:rPr lang="en-US" sz="2600" i="0" u="none" dirty="0" err="1"/>
              <a:t>concha</a:t>
            </a:r>
            <a:r>
              <a:rPr lang="en-US" sz="2600" i="0" u="none" dirty="0"/>
              <a:t> nearly normal; upper half</a:t>
            </a:r>
          </a:p>
          <a:p>
            <a:r>
              <a:rPr lang="en-US" sz="2600" i="0" u="none" dirty="0"/>
              <a:t>  of the ear missing; </a:t>
            </a:r>
            <a:r>
              <a:rPr lang="en-US" sz="2600" i="0" u="none" dirty="0" err="1"/>
              <a:t>antihelix</a:t>
            </a:r>
            <a:r>
              <a:rPr lang="en-US" sz="2600" i="0" u="none" dirty="0"/>
              <a:t> and its posterior </a:t>
            </a:r>
            <a:r>
              <a:rPr lang="en-US" sz="2600" i="0" u="none" dirty="0" err="1"/>
              <a:t>crura</a:t>
            </a:r>
            <a:endParaRPr lang="en-US" sz="2600" i="0" u="none" dirty="0"/>
          </a:p>
          <a:p>
            <a:r>
              <a:rPr lang="en-US" sz="2600" i="0" u="none" dirty="0"/>
              <a:t>  missing.</a:t>
            </a:r>
          </a:p>
          <a:p>
            <a:r>
              <a:rPr lang="en-US" sz="2600" i="0" u="none" dirty="0"/>
              <a:t>  </a:t>
            </a:r>
            <a:r>
              <a:rPr lang="en-US" sz="2600" u="none" dirty="0">
                <a:effectLst>
                  <a:outerShdw blurRad="38100" dist="38100" dir="2700000" algn="tl">
                    <a:srgbClr val="C0C0C0"/>
                  </a:outerShdw>
                </a:effectLst>
              </a:rPr>
              <a:t>Severe defect:</a:t>
            </a:r>
            <a:r>
              <a:rPr lang="en-US" sz="2600" u="none" dirty="0"/>
              <a:t> </a:t>
            </a:r>
            <a:r>
              <a:rPr lang="en-US" sz="2600" i="0" u="none" dirty="0"/>
              <a:t>remnant of </a:t>
            </a:r>
            <a:r>
              <a:rPr lang="en-US" sz="2600" i="0" u="none" dirty="0" err="1"/>
              <a:t>concha</a:t>
            </a:r>
            <a:r>
              <a:rPr lang="en-US" sz="2600" i="0" u="none" dirty="0"/>
              <a:t>; local soft tissue</a:t>
            </a:r>
          </a:p>
          <a:p>
            <a:r>
              <a:rPr lang="en-US" sz="2600" i="0" u="none" dirty="0"/>
              <a:t>  scarred; external ear orifice normal or </a:t>
            </a:r>
            <a:r>
              <a:rPr lang="en-US" sz="2600" i="0" u="none" dirty="0" err="1"/>
              <a:t>stenosed</a:t>
            </a:r>
            <a:r>
              <a:rPr lang="en-US" sz="2600" i="0" u="none" dirty="0"/>
              <a:t>.</a:t>
            </a:r>
          </a:p>
        </p:txBody>
      </p:sp>
      <p:sp>
        <p:nvSpPr>
          <p:cNvPr id="4" name="Content Placeholder 3"/>
          <p:cNvSpPr>
            <a:spLocks noGrp="1"/>
          </p:cNvSpPr>
          <p:nvPr>
            <p:ph idx="1"/>
          </p:nvPr>
        </p:nvSpPr>
        <p:spPr/>
        <p:txBody>
          <a:bodyPr>
            <a:normAutofit/>
          </a:bodyPr>
          <a:lstStyle/>
          <a:p>
            <a:endParaRPr lang="ar-EG" sz="2800" dirty="0" err="1">
              <a:latin typeface="Times New Roman" pitchFamily="18" charset="0"/>
              <a:cs typeface="Times New Roman" pitchFamily="18" charset="0"/>
            </a:endParaRPr>
          </a:p>
        </p:txBody>
      </p:sp>
      <p:sp>
        <p:nvSpPr>
          <p:cNvPr id="3" name="Title 2"/>
          <p:cNvSpPr>
            <a:spLocks noGrp="1"/>
          </p:cNvSpPr>
          <p:nvPr>
            <p:ph type="title"/>
          </p:nvPr>
        </p:nvSpPr>
        <p:spPr/>
        <p:txBody>
          <a:bodyPr/>
          <a:lstStyle/>
          <a:p>
            <a:pPr algn="ctr"/>
            <a:r>
              <a:rPr lang="en-US" sz="3200" u="sng" dirty="0" err="1" smtClean="0">
                <a:solidFill>
                  <a:schemeClr val="accent3"/>
                </a:solidFill>
              </a:rPr>
              <a:t>Ear</a:t>
            </a:r>
            <a:endParaRPr lang="ar-EG" sz="3200" u="sng" dirty="0" err="1" smtClean="0">
              <a:solidFill>
                <a:schemeClr val="accent3"/>
              </a:solidFill>
            </a:endParaRPr>
          </a:p>
        </p:txBody>
      </p:sp>
    </p:spTree>
  </p:cSld>
  <p:clrMapOvr>
    <a:masterClrMapping/>
  </p:clrMapOvr>
  <p:transition spd="med">
    <p:strips dir="l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1066800" y="533400"/>
            <a:ext cx="7239000" cy="831639"/>
          </a:xfrm>
          <a:prstGeom prst="rect">
            <a:avLst/>
          </a:prstGeom>
          <a:noFill/>
          <a:ln w="9525">
            <a:noFill/>
            <a:miter lim="800000"/>
            <a:headEnd/>
            <a:tailEnd/>
          </a:ln>
          <a:effectLst/>
        </p:spPr>
        <p:txBody>
          <a:bodyPr wrap="square" lIns="92075" tIns="46038" rIns="92075" bIns="46038">
            <a:spAutoFit/>
          </a:bodyPr>
          <a:lstStyle/>
          <a:p>
            <a:pPr algn="ctr"/>
            <a:r>
              <a:rPr lang="en-US" sz="2400" u="none" dirty="0">
                <a:solidFill>
                  <a:srgbClr val="CC3300"/>
                </a:solidFill>
              </a:rPr>
              <a:t>Head &amp; neck reconstruction</a:t>
            </a:r>
          </a:p>
          <a:p>
            <a:pPr algn="ctr"/>
            <a:r>
              <a:rPr lang="en-US" sz="2400" u="none" dirty="0">
                <a:solidFill>
                  <a:srgbClr val="CC3300"/>
                </a:solidFill>
              </a:rPr>
              <a:t>         (Ear </a:t>
            </a:r>
            <a:r>
              <a:rPr lang="en-US" sz="2400" u="none" dirty="0" err="1">
                <a:solidFill>
                  <a:srgbClr val="CC3300"/>
                </a:solidFill>
              </a:rPr>
              <a:t>reconstr</a:t>
            </a:r>
            <a:r>
              <a:rPr lang="en-US" sz="2400" u="none" dirty="0">
                <a:solidFill>
                  <a:srgbClr val="CC3300"/>
                </a:solidFill>
              </a:rPr>
              <a:t>.)</a:t>
            </a:r>
          </a:p>
        </p:txBody>
      </p:sp>
      <p:sp>
        <p:nvSpPr>
          <p:cNvPr id="34819" name="Rectangle 3"/>
          <p:cNvSpPr>
            <a:spLocks noChangeArrowheads="1"/>
          </p:cNvSpPr>
          <p:nvPr/>
        </p:nvSpPr>
        <p:spPr bwMode="auto">
          <a:xfrm>
            <a:off x="1116013" y="1531938"/>
            <a:ext cx="7392986" cy="4032515"/>
          </a:xfrm>
          <a:prstGeom prst="rect">
            <a:avLst/>
          </a:prstGeom>
          <a:noFill/>
          <a:ln w="9525">
            <a:noFill/>
            <a:miter lim="800000"/>
            <a:headEnd/>
            <a:tailEnd/>
          </a:ln>
          <a:effectLst/>
        </p:spPr>
        <p:txBody>
          <a:bodyPr wrap="none" lIns="92075" tIns="46038" rIns="92075" bIns="46038">
            <a:spAutoFit/>
          </a:bodyPr>
          <a:lstStyle/>
          <a:p>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Treatment :</a:t>
            </a:r>
          </a:p>
          <a:p>
            <a:r>
              <a:rPr lang="en-US" sz="2800" u="none" dirty="0">
                <a:solidFill>
                  <a:srgbClr val="7030A0"/>
                </a:solidFill>
                <a:effectLst>
                  <a:outerShdw blurRad="38100" dist="38100" dir="2700000" algn="tl">
                    <a:srgbClr val="C0C0C0"/>
                  </a:outerShdw>
                </a:effectLst>
              </a:rPr>
              <a:t>1-</a:t>
            </a:r>
            <a:r>
              <a:rPr lang="en-US" sz="2800" u="none" dirty="0">
                <a:effectLst>
                  <a:outerShdw blurRad="38100" dist="38100" dir="2700000" algn="tl">
                    <a:srgbClr val="C0C0C0"/>
                  </a:outerShdw>
                </a:effectLst>
              </a:rPr>
              <a:t> </a:t>
            </a:r>
            <a:r>
              <a:rPr lang="en-US" sz="2800" dirty="0" err="1">
                <a:solidFill>
                  <a:srgbClr val="7030A0"/>
                </a:solidFill>
                <a:latin typeface="Times New Roman" pitchFamily="18" charset="0"/>
                <a:cs typeface="Times New Roman" pitchFamily="18" charset="0"/>
              </a:rPr>
              <a:t>Total absence of the auricle :</a:t>
            </a:r>
          </a:p>
          <a:p>
            <a:r>
              <a:rPr lang="en-US" sz="2800" dirty="0" err="1">
                <a:latin typeface="Times New Roman" pitchFamily="18" charset="0"/>
                <a:cs typeface="Times New Roman" pitchFamily="18" charset="0"/>
              </a:rPr>
              <a:t>     - Surgical reconstruction using a costochondral</a:t>
            </a:r>
          </a:p>
          <a:p>
            <a:r>
              <a:rPr lang="en-US" sz="2800" dirty="0" err="1">
                <a:latin typeface="Times New Roman" pitchFamily="18" charset="0"/>
                <a:cs typeface="Times New Roman" pitchFamily="18" charset="0"/>
              </a:rPr>
              <a:t>       </a:t>
            </a:r>
            <a:r>
              <a:rPr lang="en-US" sz="2800" dirty="0">
                <a:latin typeface="Times New Roman" pitchFamily="18" charset="0"/>
                <a:cs typeface="Times New Roman" pitchFamily="18" charset="0"/>
              </a:rPr>
              <a:t>graft, as described for </a:t>
            </a:r>
            <a:r>
              <a:rPr lang="en-US" sz="2800" dirty="0" err="1">
                <a:latin typeface="Times New Roman" pitchFamily="18" charset="0"/>
                <a:cs typeface="Times New Roman" pitchFamily="18" charset="0"/>
              </a:rPr>
              <a:t>microtia.</a:t>
            </a:r>
          </a:p>
          <a:p>
            <a:r>
              <a:rPr lang="en-US" sz="2800" dirty="0">
                <a:latin typeface="Times New Roman" pitchFamily="18" charset="0"/>
                <a:cs typeface="Times New Roman" pitchFamily="18" charset="0"/>
              </a:rPr>
              <a:t>     - Osteointegrated prosthesis.</a:t>
            </a:r>
            <a:endParaRPr lang="en-US" sz="2800" dirty="0" err="1">
              <a:latin typeface="Times New Roman" pitchFamily="18" charset="0"/>
              <a:cs typeface="Times New Roman" pitchFamily="18" charset="0"/>
            </a:endParaRPr>
          </a:p>
          <a:p>
            <a:r>
              <a:rPr lang="en-US" sz="2800" dirty="0" err="1">
                <a:solidFill>
                  <a:srgbClr val="7030A0"/>
                </a:solidFill>
                <a:latin typeface="Times New Roman" pitchFamily="18" charset="0"/>
                <a:cs typeface="Times New Roman" pitchFamily="18" charset="0"/>
              </a:rPr>
              <a:t>2- Subtotal absence of helical rim :</a:t>
            </a:r>
          </a:p>
          <a:p>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Local flap reconstruction is preferred.</a:t>
            </a:r>
            <a:endParaRPr lang="en-US" sz="2800" dirty="0" err="1">
              <a:latin typeface="Times New Roman" pitchFamily="18" charset="0"/>
              <a:cs typeface="Times New Roman" pitchFamily="18" charset="0"/>
            </a:endParaRPr>
          </a:p>
          <a:p>
            <a:r>
              <a:rPr lang="en-US" sz="2800" dirty="0" err="1">
                <a:latin typeface="Times New Roman" pitchFamily="18" charset="0"/>
                <a:cs typeface="Times New Roman" pitchFamily="18" charset="0"/>
              </a:rPr>
              <a:t>     - When the entire helix is missing, a tubed </a:t>
            </a:r>
          </a:p>
          <a:p>
            <a:r>
              <a:rPr lang="en-US" sz="2800" dirty="0" err="1">
                <a:latin typeface="Times New Roman" pitchFamily="18" charset="0"/>
                <a:cs typeface="Times New Roman" pitchFamily="18" charset="0"/>
              </a:rPr>
              <a:t>       cervical skin flap is used</a:t>
            </a:r>
            <a:r>
              <a:rPr lang="en-US" sz="2800" dirty="0">
                <a:latin typeface="Times New Roman" pitchFamily="18" charset="0"/>
                <a:cs typeface="Times New Roman" pitchFamily="18" charset="0"/>
              </a:rPr>
              <a:t>. </a:t>
            </a:r>
          </a:p>
        </p:txBody>
      </p:sp>
    </p:spTree>
  </p:cSld>
  <p:clrMapOvr>
    <a:masterClrMapping/>
  </p:clrMapOvr>
  <p:transition spd="med">
    <p:strips dir="ld"/>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ChangeArrowheads="1"/>
          </p:cNvSpPr>
          <p:nvPr/>
        </p:nvSpPr>
        <p:spPr bwMode="auto">
          <a:xfrm>
            <a:off x="685800" y="457200"/>
            <a:ext cx="7850188" cy="5694509"/>
          </a:xfrm>
          <a:prstGeom prst="rect">
            <a:avLst/>
          </a:prstGeom>
          <a:noFill/>
          <a:ln w="9525">
            <a:noFill/>
            <a:miter lim="800000"/>
            <a:headEnd/>
            <a:tailEnd/>
          </a:ln>
          <a:effectLst/>
        </p:spPr>
        <p:txBody>
          <a:bodyPr wrap="square" lIns="92075" tIns="46038" rIns="92075" bIns="46038">
            <a:spAutoFit/>
          </a:bodyPr>
          <a:lstStyle/>
          <a:p>
            <a:r>
              <a:rPr lang="en-US" sz="2800" dirty="0">
                <a:solidFill>
                  <a:srgbClr val="7030A0"/>
                </a:solidFill>
                <a:effectLst>
                  <a:outerShdw blurRad="38100" dist="38100" dir="2700000" algn="tl">
                    <a:srgbClr val="C0C0C0"/>
                  </a:outerShdw>
                </a:effectLst>
              </a:rPr>
              <a:t>3- Ear lobe deformity: </a:t>
            </a:r>
          </a:p>
          <a:p>
            <a:r>
              <a:rPr lang="en-US" sz="2800" dirty="0">
                <a:latin typeface="Times New Roman" pitchFamily="18" charset="0"/>
                <a:cs typeface="Times New Roman" pitchFamily="18" charset="0"/>
              </a:rPr>
              <a:t>    - Adherence of the ear lobe to the neck is the main </a:t>
            </a:r>
          </a:p>
          <a:p>
            <a:r>
              <a:rPr lang="en-US" sz="2800" dirty="0">
                <a:latin typeface="Times New Roman" pitchFamily="18" charset="0"/>
                <a:cs typeface="Times New Roman" pitchFamily="18" charset="0"/>
              </a:rPr>
              <a:t>      deformity. Z-</a:t>
            </a:r>
            <a:r>
              <a:rPr lang="en-US" sz="2800" dirty="0" err="1">
                <a:latin typeface="Times New Roman" pitchFamily="18" charset="0"/>
                <a:cs typeface="Times New Roman" pitchFamily="18" charset="0"/>
              </a:rPr>
              <a:t>plasty</a:t>
            </a:r>
            <a:r>
              <a:rPr lang="en-US" sz="2800" dirty="0">
                <a:latin typeface="Times New Roman" pitchFamily="18" charset="0"/>
                <a:cs typeface="Times New Roman" pitchFamily="18" charset="0"/>
              </a:rPr>
              <a:t> or local flaps are generally</a:t>
            </a:r>
          </a:p>
          <a:p>
            <a:r>
              <a:rPr lang="en-US" sz="2800" dirty="0">
                <a:latin typeface="Times New Roman" pitchFamily="18" charset="0"/>
                <a:cs typeface="Times New Roman" pitchFamily="18" charset="0"/>
              </a:rPr>
              <a:t>      sufficient for correction. </a:t>
            </a:r>
            <a:endParaRPr lang="en-US" sz="28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r>
              <a:rPr lang="en-US" sz="2800" dirty="0">
                <a:solidFill>
                  <a:srgbClr val="7030A0"/>
                </a:solidFill>
                <a:effectLst>
                  <a:outerShdw blurRad="38100" dist="38100" dir="2700000" algn="tl">
                    <a:srgbClr val="C0C0C0"/>
                  </a:outerShdw>
                </a:effectLst>
              </a:rPr>
              <a:t>4- </a:t>
            </a:r>
            <a:r>
              <a:rPr lang="en-US" sz="2800" dirty="0" err="1">
                <a:solidFill>
                  <a:srgbClr val="7030A0"/>
                </a:solidFill>
                <a:effectLst>
                  <a:outerShdw blurRad="38100" dist="38100" dir="2700000" algn="tl">
                    <a:srgbClr val="C0C0C0"/>
                  </a:outerShdw>
                </a:effectLst>
              </a:rPr>
              <a:t>Meatal</a:t>
            </a:r>
            <a:r>
              <a:rPr lang="en-US" sz="2800" dirty="0">
                <a:solidFill>
                  <a:srgbClr val="7030A0"/>
                </a:solidFill>
                <a:effectLst>
                  <a:outerShdw blurRad="38100" dist="38100" dir="2700000" algn="tl">
                    <a:srgbClr val="C0C0C0"/>
                  </a:outerShdw>
                </a:effectLst>
              </a:rPr>
              <a:t> </a:t>
            </a:r>
            <a:r>
              <a:rPr lang="en-US" sz="2800" dirty="0" err="1">
                <a:solidFill>
                  <a:srgbClr val="7030A0"/>
                </a:solidFill>
                <a:effectLst>
                  <a:outerShdw blurRad="38100" dist="38100" dir="2700000" algn="tl">
                    <a:srgbClr val="C0C0C0"/>
                  </a:outerShdw>
                </a:effectLst>
              </a:rPr>
              <a:t>stenosis</a:t>
            </a:r>
            <a:r>
              <a:rPr lang="en-US" sz="2800" dirty="0">
                <a:solidFill>
                  <a:srgbClr val="7030A0"/>
                </a:solidFill>
                <a:effectLst>
                  <a:outerShdw blurRad="38100" dist="38100" dir="2700000" algn="tl">
                    <a:srgbClr val="C0C0C0"/>
                  </a:outerShdw>
                </a:effectLst>
              </a:rPr>
              <a:t> :</a:t>
            </a:r>
          </a:p>
          <a:p>
            <a:r>
              <a:rPr lang="en-US" sz="2800" dirty="0">
                <a:latin typeface="Times New Roman" pitchFamily="18" charset="0"/>
                <a:cs typeface="Times New Roman" pitchFamily="18" charset="0"/>
              </a:rPr>
              <a:t>    - Splinting may be used as a preventive measure</a:t>
            </a:r>
          </a:p>
          <a:p>
            <a:r>
              <a:rPr lang="en-US" sz="2800" dirty="0">
                <a:latin typeface="Times New Roman" pitchFamily="18" charset="0"/>
                <a:cs typeface="Times New Roman" pitchFamily="18" charset="0"/>
              </a:rPr>
              <a:t>      and may eliminate the need for surgical</a:t>
            </a:r>
          </a:p>
          <a:p>
            <a:r>
              <a:rPr lang="en-US" sz="2800" dirty="0">
                <a:latin typeface="Times New Roman" pitchFamily="18" charset="0"/>
                <a:cs typeface="Times New Roman" pitchFamily="18" charset="0"/>
              </a:rPr>
              <a:t>      correction</a:t>
            </a:r>
          </a:p>
          <a:p>
            <a:r>
              <a:rPr lang="en-US" sz="2800" dirty="0">
                <a:latin typeface="Times New Roman" pitchFamily="18" charset="0"/>
                <a:cs typeface="Times New Roman" pitchFamily="18" charset="0"/>
              </a:rPr>
              <a:t>    - After release, use local flaps if available. If not</a:t>
            </a:r>
          </a:p>
          <a:p>
            <a:r>
              <a:rPr lang="en-US" sz="2800" dirty="0">
                <a:latin typeface="Times New Roman" pitchFamily="18" charset="0"/>
                <a:cs typeface="Times New Roman" pitchFamily="18" charset="0"/>
              </a:rPr>
              <a:t>       use skin graft.</a:t>
            </a:r>
          </a:p>
          <a:p>
            <a:r>
              <a:rPr lang="en-US" sz="2800" dirty="0">
                <a:latin typeface="Times New Roman" pitchFamily="18" charset="0"/>
                <a:cs typeface="Times New Roman" pitchFamily="18" charset="0"/>
              </a:rPr>
              <a:t>    - A conformer is worn by the patient for 4 - 6 </a:t>
            </a:r>
          </a:p>
          <a:p>
            <a:r>
              <a:rPr lang="en-US" sz="2800" dirty="0">
                <a:latin typeface="Times New Roman" pitchFamily="18" charset="0"/>
                <a:cs typeface="Times New Roman" pitchFamily="18" charset="0"/>
              </a:rPr>
              <a:t>      months to prevent recurrence. </a:t>
            </a:r>
          </a:p>
        </p:txBody>
      </p:sp>
    </p:spTree>
  </p:cSld>
  <p:clrMapOvr>
    <a:masterClrMapping/>
  </p:clrMapOvr>
  <p:transition spd="med">
    <p:strips dir="ld"/>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ChangeArrowheads="1"/>
          </p:cNvSpPr>
          <p:nvPr/>
        </p:nvSpPr>
        <p:spPr bwMode="auto">
          <a:xfrm>
            <a:off x="684213" y="1628775"/>
            <a:ext cx="7991475" cy="2344738"/>
          </a:xfrm>
          <a:prstGeom prst="rect">
            <a:avLst/>
          </a:prstGeom>
          <a:noFill/>
          <a:ln w="9525">
            <a:noFill/>
            <a:miter lim="800000"/>
            <a:headEnd/>
            <a:tailEnd/>
          </a:ln>
          <a:effectLst/>
        </p:spPr>
        <p:txBody>
          <a:bodyPr lIns="92075" tIns="46038" rIns="92075" bIns="46038">
            <a:spAutoFit/>
          </a:bodyPr>
          <a:lstStyle/>
          <a:p>
            <a:r>
              <a:rPr lang="en-US" sz="2800">
                <a:effectLst>
                  <a:outerShdw blurRad="38100" dist="38100" dir="2700000" algn="tl">
                    <a:srgbClr val="C0C0C0"/>
                  </a:outerShdw>
                </a:effectLst>
              </a:rPr>
              <a:t>* Treating established contractures :</a:t>
            </a:r>
          </a:p>
          <a:p>
            <a:r>
              <a:rPr lang="en-US" sz="2400" u="none">
                <a:effectLst>
                  <a:outerShdw blurRad="38100" dist="38100" dir="2700000" algn="tl">
                    <a:srgbClr val="C0C0C0"/>
                  </a:outerShdw>
                </a:effectLst>
              </a:rPr>
              <a:t>1- Mild cases: </a:t>
            </a:r>
            <a:r>
              <a:rPr lang="en-US" sz="2400" i="0" u="none"/>
              <a:t>mild scar bands can generally be corrected surgically by using local flaps or Z-plasties.</a:t>
            </a:r>
          </a:p>
          <a:p>
            <a:r>
              <a:rPr lang="en-US" sz="2400" u="none">
                <a:effectLst>
                  <a:outerShdw blurRad="38100" dist="38100" dir="2700000" algn="tl">
                    <a:srgbClr val="C0C0C0"/>
                  </a:outerShdw>
                </a:effectLst>
              </a:rPr>
              <a:t>2- Moderate cases: </a:t>
            </a:r>
            <a:r>
              <a:rPr lang="en-US" sz="2400" i="0" u="none"/>
              <a:t>contractures involving 1/3 - 2/3 of anterior neck, can be treated using tissue expansion. The unscarred lateral aspects of the neck are expanded.</a:t>
            </a:r>
          </a:p>
        </p:txBody>
      </p:sp>
      <p:pic>
        <p:nvPicPr>
          <p:cNvPr id="37892" name="Picture 4" descr="Untitled-11"/>
          <p:cNvPicPr>
            <a:picLocks noChangeAspect="1" noChangeArrowheads="1"/>
          </p:cNvPicPr>
          <p:nvPr/>
        </p:nvPicPr>
        <p:blipFill>
          <a:blip r:embed="rId2"/>
          <a:srcRect/>
          <a:stretch>
            <a:fillRect/>
          </a:stretch>
        </p:blipFill>
        <p:spPr bwMode="auto">
          <a:xfrm>
            <a:off x="2051050" y="4149725"/>
            <a:ext cx="5148263" cy="2038350"/>
          </a:xfrm>
          <a:prstGeom prst="rect">
            <a:avLst/>
          </a:prstGeom>
          <a:noFill/>
        </p:spPr>
      </p:pic>
      <p:sp>
        <p:nvSpPr>
          <p:cNvPr id="5" name="Content Placeholder 4"/>
          <p:cNvSpPr>
            <a:spLocks noGrp="1"/>
          </p:cNvSpPr>
          <p:nvPr>
            <p:ph idx="1"/>
          </p:nvPr>
        </p:nvSpPr>
        <p:spPr/>
        <p:txBody>
          <a:bodyPr>
            <a:normAutofit/>
          </a:bodyPr>
          <a:lstStyle/>
          <a:p>
            <a:endParaRPr lang="ar-EG" sz="2800" dirty="0" err="1">
              <a:latin typeface="Times New Roman" pitchFamily="18" charset="0"/>
              <a:cs typeface="Times New Roman" pitchFamily="18" charset="0"/>
            </a:endParaRPr>
          </a:p>
        </p:txBody>
      </p:sp>
      <p:sp>
        <p:nvSpPr>
          <p:cNvPr id="4" name="Title 3"/>
          <p:cNvSpPr>
            <a:spLocks noGrp="1"/>
          </p:cNvSpPr>
          <p:nvPr>
            <p:ph type="title"/>
          </p:nvPr>
        </p:nvSpPr>
        <p:spPr/>
        <p:txBody>
          <a:bodyPr/>
          <a:lstStyle/>
          <a:p>
            <a:pPr algn="ctr"/>
            <a:r>
              <a:rPr lang="en-US" sz="4400" dirty="0" smtClean="0">
                <a:solidFill>
                  <a:srgbClr val="CC3300"/>
                </a:solidFill>
                <a:latin typeface="+mn-lt"/>
                <a:ea typeface="+mn-ea"/>
                <a:cs typeface="+mn-cs"/>
              </a:rPr>
              <a:t>Neck</a:t>
            </a:r>
            <a:endParaRPr lang="ar-EG" sz="2400" dirty="0">
              <a:solidFill>
                <a:srgbClr val="CC3300"/>
              </a:solidFill>
              <a:latin typeface="+mn-lt"/>
              <a:ea typeface="+mn-ea"/>
              <a:cs typeface="+mn-cs"/>
            </a:endParaRPr>
          </a:p>
        </p:txBody>
      </p:sp>
    </p:spTree>
  </p:cSld>
  <p:clrMapOvr>
    <a:masterClrMapping/>
  </p:clrMapOvr>
  <p:transition spd="med">
    <p:strips dir="ld"/>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ChangeArrowheads="1"/>
          </p:cNvSpPr>
          <p:nvPr/>
        </p:nvSpPr>
        <p:spPr bwMode="auto">
          <a:xfrm>
            <a:off x="1042988" y="914400"/>
            <a:ext cx="7561262" cy="2247411"/>
          </a:xfrm>
          <a:prstGeom prst="rect">
            <a:avLst/>
          </a:prstGeom>
          <a:noFill/>
          <a:ln w="9525">
            <a:noFill/>
            <a:miter lim="800000"/>
            <a:headEnd/>
            <a:tailEnd/>
          </a:ln>
          <a:effectLst/>
        </p:spPr>
        <p:txBody>
          <a:bodyPr wrap="square" lIns="92075" tIns="46038" rIns="92075" bIns="46038">
            <a:spAutoFit/>
          </a:bodyPr>
          <a:lstStyle/>
          <a:p>
            <a:r>
              <a:rPr lang="en-US" sz="2800" u="none" dirty="0">
                <a:effectLst>
                  <a:outerShdw blurRad="38100" dist="38100" dir="2700000" algn="tl">
                    <a:srgbClr val="C0C0C0"/>
                  </a:outerShdw>
                </a:effectLst>
              </a:rPr>
              <a:t>3- </a:t>
            </a:r>
            <a:r>
              <a:rPr lang="en-US" sz="2800" dirty="0">
                <a:latin typeface="Times New Roman" pitchFamily="18" charset="0"/>
                <a:cs typeface="Times New Roman" pitchFamily="18" charset="0"/>
              </a:rPr>
              <a:t>Severe cases: contractures involving more than 2/3 of the anterior neck, are better treated by release and split thickness skin graft or distant flap by </a:t>
            </a:r>
            <a:r>
              <a:rPr lang="en-US" sz="2800" dirty="0" err="1">
                <a:latin typeface="Times New Roman" pitchFamily="18" charset="0"/>
                <a:cs typeface="Times New Roman" pitchFamily="18" charset="0"/>
              </a:rPr>
              <a:t>microvascular</a:t>
            </a:r>
            <a:r>
              <a:rPr lang="en-US" sz="2800" dirty="0">
                <a:latin typeface="Times New Roman" pitchFamily="18" charset="0"/>
                <a:cs typeface="Times New Roman" pitchFamily="18" charset="0"/>
              </a:rPr>
              <a:t> technique. Local flaps are not adequate. </a:t>
            </a:r>
          </a:p>
        </p:txBody>
      </p:sp>
    </p:spTree>
  </p:cSld>
  <p:clrMapOvr>
    <a:masterClrMapping/>
  </p:clrMapOvr>
  <p:transition spd="med">
    <p:strips dir="ld"/>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ChangeArrowheads="1"/>
          </p:cNvSpPr>
          <p:nvPr/>
        </p:nvSpPr>
        <p:spPr bwMode="auto">
          <a:xfrm>
            <a:off x="1042988" y="1773238"/>
            <a:ext cx="7258050" cy="2287587"/>
          </a:xfrm>
          <a:prstGeom prst="rect">
            <a:avLst/>
          </a:prstGeom>
          <a:noFill/>
          <a:ln w="9525">
            <a:noFill/>
            <a:miter lim="800000"/>
            <a:headEnd/>
            <a:tailEnd/>
          </a:ln>
          <a:effectLst/>
        </p:spPr>
        <p:txBody>
          <a:bodyPr wrap="none" lIns="92075" tIns="46038" rIns="92075" bIns="46038">
            <a:spAutoFit/>
          </a:bodyPr>
          <a:lstStyle/>
          <a:p>
            <a:r>
              <a:rPr lang="en-US" sz="3200">
                <a:effectLst>
                  <a:outerShdw blurRad="38100" dist="38100" dir="2700000" algn="tl">
                    <a:srgbClr val="C0C0C0"/>
                  </a:outerShdw>
                </a:effectLst>
              </a:rPr>
              <a:t>* Treating established contractures :</a:t>
            </a:r>
          </a:p>
          <a:p>
            <a:r>
              <a:rPr lang="en-US" sz="2800" i="0" u="none"/>
              <a:t>1- Scar bands and minor contractures are better</a:t>
            </a:r>
          </a:p>
          <a:p>
            <a:r>
              <a:rPr lang="en-US" sz="2800" i="0" u="none"/>
              <a:t>treated by local flaps e.g.: Z-plasty or V-Y plasty.</a:t>
            </a:r>
          </a:p>
          <a:p>
            <a:r>
              <a:rPr lang="en-US" sz="2800" i="0" u="none"/>
              <a:t>They may be combined with the application of </a:t>
            </a:r>
          </a:p>
          <a:p>
            <a:r>
              <a:rPr lang="en-US" sz="2800" i="0" u="none"/>
              <a:t>skin graft, kept in place by tie-over dressing.</a:t>
            </a:r>
          </a:p>
        </p:txBody>
      </p:sp>
      <p:pic>
        <p:nvPicPr>
          <p:cNvPr id="40964" name="Picture 4" descr="Untitled-17"/>
          <p:cNvPicPr>
            <a:picLocks noChangeAspect="1" noChangeArrowheads="1"/>
          </p:cNvPicPr>
          <p:nvPr/>
        </p:nvPicPr>
        <p:blipFill>
          <a:blip r:embed="rId2"/>
          <a:srcRect/>
          <a:stretch>
            <a:fillRect/>
          </a:stretch>
        </p:blipFill>
        <p:spPr bwMode="auto">
          <a:xfrm>
            <a:off x="2771775" y="4133850"/>
            <a:ext cx="3667125" cy="2103438"/>
          </a:xfrm>
          <a:prstGeom prst="rect">
            <a:avLst/>
          </a:prstGeom>
          <a:noFill/>
        </p:spPr>
      </p:pic>
      <p:sp>
        <p:nvSpPr>
          <p:cNvPr id="5" name="Content Placeholder 4"/>
          <p:cNvSpPr>
            <a:spLocks noGrp="1"/>
          </p:cNvSpPr>
          <p:nvPr>
            <p:ph idx="1"/>
          </p:nvPr>
        </p:nvSpPr>
        <p:spPr>
          <a:xfrm>
            <a:off x="-533400" y="228600"/>
            <a:ext cx="10058400" cy="4525963"/>
          </a:xfrm>
        </p:spPr>
        <p:txBody>
          <a:bodyPr>
            <a:normAutofit/>
          </a:bodyPr>
          <a:lstStyle/>
          <a:p>
            <a:endParaRPr lang="ar-EG" sz="2800" dirty="0">
              <a:latin typeface="Times New Roman" pitchFamily="18" charset="0"/>
              <a:cs typeface="Times New Roman" pitchFamily="18" charset="0"/>
            </a:endParaRPr>
          </a:p>
        </p:txBody>
      </p:sp>
      <p:sp>
        <p:nvSpPr>
          <p:cNvPr id="4" name="Title 3"/>
          <p:cNvSpPr>
            <a:spLocks noGrp="1"/>
          </p:cNvSpPr>
          <p:nvPr>
            <p:ph type="title"/>
          </p:nvPr>
        </p:nvSpPr>
        <p:spPr/>
        <p:txBody>
          <a:bodyPr/>
          <a:lstStyle/>
          <a:p>
            <a:pPr algn="ctr" rtl="0"/>
            <a:r>
              <a:rPr lang="en-US" sz="4000" dirty="0" err="1" smtClean="0">
                <a:solidFill>
                  <a:srgbClr val="CC3300"/>
                </a:solidFill>
                <a:latin typeface="+mn-lt"/>
                <a:ea typeface="+mn-ea"/>
                <a:cs typeface="+mn-cs"/>
              </a:rPr>
              <a:t>Axilla</a:t>
            </a:r>
            <a:endParaRPr lang="ar-EG" sz="2400" dirty="0" err="1">
              <a:solidFill>
                <a:srgbClr val="CC3300"/>
              </a:solidFill>
              <a:latin typeface="+mn-lt"/>
              <a:ea typeface="+mn-ea"/>
              <a:cs typeface="+mn-cs"/>
            </a:endParaRPr>
          </a:p>
        </p:txBody>
      </p:sp>
    </p:spTree>
  </p:cSld>
  <p:clrMapOvr>
    <a:masterClrMapping/>
  </p:clrMapOvr>
  <p:transition spd="med">
    <p:strips dir="ld"/>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ChangeArrowheads="1"/>
          </p:cNvSpPr>
          <p:nvPr/>
        </p:nvSpPr>
        <p:spPr bwMode="auto">
          <a:xfrm>
            <a:off x="1042988" y="1773238"/>
            <a:ext cx="7593425" cy="1878079"/>
          </a:xfrm>
          <a:prstGeom prst="rect">
            <a:avLst/>
          </a:prstGeom>
          <a:noFill/>
          <a:ln w="9525">
            <a:noFill/>
            <a:miter lim="800000"/>
            <a:headEnd/>
            <a:tailEnd/>
          </a:ln>
          <a:effectLst/>
        </p:spPr>
        <p:txBody>
          <a:bodyPr wrap="none" lIns="92075" tIns="46038" rIns="92075" bIns="46038">
            <a:spAutoFit/>
          </a:bodyPr>
          <a:lstStyle/>
          <a:p>
            <a:r>
              <a:rPr lang="en-US" sz="3200" dirty="0">
                <a:effectLst>
                  <a:outerShdw blurRad="38100" dist="38100" dir="2700000" algn="tl">
                    <a:srgbClr val="C0C0C0"/>
                  </a:outerShdw>
                </a:effectLst>
              </a:rPr>
              <a:t>* </a:t>
            </a:r>
            <a:r>
              <a:rPr lang="en-US" sz="3200" dirty="0">
                <a:effectLst>
                  <a:outerShdw blurRad="38100" dist="38100" dir="2700000" algn="tl">
                    <a:srgbClr val="C0C0C0"/>
                  </a:outerShdw>
                </a:effectLst>
                <a:latin typeface="Times New Roman" pitchFamily="18" charset="0"/>
                <a:cs typeface="Times New Roman" pitchFamily="18" charset="0"/>
              </a:rPr>
              <a:t>Treating established contractures </a:t>
            </a:r>
            <a:r>
              <a:rPr lang="en-US" sz="3200" dirty="0">
                <a:effectLst>
                  <a:outerShdw blurRad="38100" dist="38100" dir="2700000" algn="tl">
                    <a:srgbClr val="C0C0C0"/>
                  </a:outerShdw>
                </a:effectLst>
              </a:rPr>
              <a:t>:</a:t>
            </a:r>
          </a:p>
          <a:p>
            <a:r>
              <a:rPr lang="en-US" sz="2800" i="0" u="none" dirty="0"/>
              <a:t>2- </a:t>
            </a:r>
            <a:r>
              <a:rPr lang="en-US" sz="2800" dirty="0">
                <a:latin typeface="Times New Roman" pitchFamily="18" charset="0"/>
                <a:cs typeface="Times New Roman" pitchFamily="18" charset="0"/>
              </a:rPr>
              <a:t>Moderate contracture may be released and the</a:t>
            </a:r>
          </a:p>
          <a:p>
            <a:r>
              <a:rPr lang="en-US" sz="2800" dirty="0">
                <a:latin typeface="Times New Roman" pitchFamily="18" charset="0"/>
                <a:cs typeface="Times New Roman" pitchFamily="18" charset="0"/>
              </a:rPr>
              <a:t>defect filled with a </a:t>
            </a:r>
            <a:r>
              <a:rPr lang="en-US" sz="2800" dirty="0" err="1">
                <a:latin typeface="Times New Roman" pitchFamily="18" charset="0"/>
                <a:cs typeface="Times New Roman" pitchFamily="18" charset="0"/>
              </a:rPr>
              <a:t>latissimus</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dorsi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fasciocutaneous</a:t>
            </a: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flap.</a:t>
            </a:r>
          </a:p>
        </p:txBody>
      </p:sp>
      <p:pic>
        <p:nvPicPr>
          <p:cNvPr id="64516" name="Picture 4" descr="Untitled-18"/>
          <p:cNvPicPr>
            <a:picLocks noChangeAspect="1" noChangeArrowheads="1"/>
          </p:cNvPicPr>
          <p:nvPr/>
        </p:nvPicPr>
        <p:blipFill>
          <a:blip r:embed="rId2"/>
          <a:srcRect/>
          <a:stretch>
            <a:fillRect/>
          </a:stretch>
        </p:blipFill>
        <p:spPr bwMode="auto">
          <a:xfrm>
            <a:off x="2700338" y="3933825"/>
            <a:ext cx="3749675" cy="1765300"/>
          </a:xfrm>
          <a:prstGeom prst="rect">
            <a:avLst/>
          </a:prstGeom>
          <a:noFill/>
        </p:spPr>
      </p:pic>
    </p:spTree>
  </p:cSld>
  <p:clrMapOvr>
    <a:masterClrMapping/>
  </p:clrMapOvr>
  <p:transition spd="med">
    <p:strips dir="ld"/>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ChangeArrowheads="1"/>
          </p:cNvSpPr>
          <p:nvPr/>
        </p:nvSpPr>
        <p:spPr bwMode="auto">
          <a:xfrm>
            <a:off x="1042988" y="1773238"/>
            <a:ext cx="7457170" cy="1447192"/>
          </a:xfrm>
          <a:prstGeom prst="rect">
            <a:avLst/>
          </a:prstGeom>
          <a:noFill/>
          <a:ln w="9525">
            <a:noFill/>
            <a:miter lim="800000"/>
            <a:headEnd/>
            <a:tailEnd/>
          </a:ln>
          <a:effectLst/>
        </p:spPr>
        <p:txBody>
          <a:bodyPr wrap="none" lIns="92075" tIns="46038" rIns="92075" bIns="46038">
            <a:spAutoFit/>
          </a:bodyPr>
          <a:lstStyle/>
          <a:p>
            <a:r>
              <a:rPr lang="en-US" sz="3200" dirty="0">
                <a:effectLst>
                  <a:outerShdw blurRad="38100" dist="38100" dir="2700000" algn="tl">
                    <a:srgbClr val="C0C0C0"/>
                  </a:outerShdw>
                </a:effectLst>
              </a:rPr>
              <a:t>* Treating established contractures :</a:t>
            </a:r>
          </a:p>
          <a:p>
            <a:r>
              <a:rPr lang="en-US" sz="2800" dirty="0">
                <a:latin typeface="Times New Roman" pitchFamily="18" charset="0"/>
                <a:cs typeface="Times New Roman" pitchFamily="18" charset="0"/>
              </a:rPr>
              <a:t>3- Severe contracture, producing large defect on </a:t>
            </a:r>
          </a:p>
          <a:p>
            <a:r>
              <a:rPr lang="en-US" sz="2800" dirty="0" err="1">
                <a:latin typeface="Times New Roman" pitchFamily="18" charset="0"/>
                <a:cs typeface="Times New Roman" pitchFamily="18" charset="0"/>
              </a:rPr>
              <a:t>release,</a:t>
            </a:r>
            <a:r>
              <a:rPr lang="en-US" sz="2800" dirty="0">
                <a:latin typeface="Times New Roman" pitchFamily="18" charset="0"/>
                <a:cs typeface="Times New Roman" pitchFamily="18" charset="0"/>
              </a:rPr>
              <a:t> are best treated with skin </a:t>
            </a:r>
            <a:r>
              <a:rPr lang="en-US" sz="2800" dirty="0" err="1">
                <a:latin typeface="Times New Roman" pitchFamily="18" charset="0"/>
                <a:cs typeface="Times New Roman" pitchFamily="18" charset="0"/>
              </a:rPr>
              <a:t>graft</a:t>
            </a:r>
            <a:r>
              <a:rPr lang="en-US" sz="2800" dirty="0">
                <a:latin typeface="Times New Roman" pitchFamily="18" charset="0"/>
                <a:cs typeface="Times New Roman" pitchFamily="18" charset="0"/>
              </a:rPr>
              <a:t>. </a:t>
            </a:r>
            <a:endParaRPr lang="en-US" sz="2800" dirty="0" err="1">
              <a:latin typeface="Times New Roman" pitchFamily="18" charset="0"/>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827088" y="762000"/>
            <a:ext cx="4681537" cy="3970960"/>
          </a:xfrm>
          <a:prstGeom prst="rect">
            <a:avLst/>
          </a:prstGeom>
          <a:noFill/>
          <a:ln w="9525">
            <a:noFill/>
            <a:miter lim="800000"/>
            <a:headEnd/>
            <a:tailEnd/>
          </a:ln>
          <a:effectLst/>
        </p:spPr>
        <p:txBody>
          <a:bodyPr wrap="square" lIns="92075" tIns="46038" rIns="92075" bIns="46038">
            <a:spAutoFit/>
          </a:bodyPr>
          <a:lstStyle/>
          <a:p>
            <a:r>
              <a:rPr lang="en-US" sz="2800" dirty="0">
                <a:latin typeface="Times New Roman" pitchFamily="18" charset="0"/>
                <a:cs typeface="Times New Roman" pitchFamily="18" charset="0"/>
              </a:rPr>
              <a:t>Plaster of </a:t>
            </a:r>
            <a:r>
              <a:rPr lang="en-US" sz="2800" dirty="0" err="1">
                <a:latin typeface="Times New Roman" pitchFamily="18" charset="0"/>
                <a:cs typeface="Times New Roman" pitchFamily="18" charset="0"/>
              </a:rPr>
              <a:t>paris</a:t>
            </a:r>
            <a:r>
              <a:rPr lang="en-US" sz="2800" dirty="0">
                <a:latin typeface="Times New Roman" pitchFamily="18" charset="0"/>
                <a:cs typeface="Times New Roman" pitchFamily="18" charset="0"/>
              </a:rPr>
              <a:t> is applied at the end of the operation where the joint is kept as fully abducted as possible.</a:t>
            </a:r>
          </a:p>
          <a:p>
            <a:r>
              <a:rPr lang="en-US" sz="2800" dirty="0" err="1">
                <a:latin typeface="Times New Roman" pitchFamily="18" charset="0"/>
                <a:cs typeface="Times New Roman" pitchFamily="18" charset="0"/>
              </a:rPr>
              <a:t>Splintage</a:t>
            </a:r>
            <a:r>
              <a:rPr lang="en-US" sz="2800" dirty="0">
                <a:latin typeface="Times New Roman" pitchFamily="18" charset="0"/>
                <a:cs typeface="Times New Roman" pitchFamily="18" charset="0"/>
              </a:rPr>
              <a:t> should be maintained for several weeks until the patient can put the joint through a full range of movement.</a:t>
            </a:r>
          </a:p>
        </p:txBody>
      </p:sp>
      <p:pic>
        <p:nvPicPr>
          <p:cNvPr id="41988" name="Picture 4" descr="24standingsplint"/>
          <p:cNvPicPr>
            <a:picLocks noChangeAspect="1" noChangeArrowheads="1"/>
          </p:cNvPicPr>
          <p:nvPr/>
        </p:nvPicPr>
        <p:blipFill>
          <a:blip r:embed="rId2"/>
          <a:srcRect/>
          <a:stretch>
            <a:fillRect/>
          </a:stretch>
        </p:blipFill>
        <p:spPr bwMode="auto">
          <a:xfrm>
            <a:off x="5508625" y="914401"/>
            <a:ext cx="3048000" cy="3962400"/>
          </a:xfrm>
          <a:prstGeom prst="rect">
            <a:avLst/>
          </a:prstGeom>
          <a:noFill/>
        </p:spPr>
      </p:pic>
    </p:spTree>
  </p:cSld>
  <p:clrMapOvr>
    <a:masterClrMapping/>
  </p:clrMapOvr>
  <p:transition spd="med">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additive="base">
                                        <p:cTn id="7" dur="2000" fill="hold"/>
                                        <p:tgtEl>
                                          <p:spTgt spid="41987"/>
                                        </p:tgtEl>
                                        <p:attrNameLst>
                                          <p:attrName>ppt_x</p:attrName>
                                        </p:attrNameLst>
                                      </p:cBhvr>
                                      <p:tavLst>
                                        <p:tav tm="0">
                                          <p:val>
                                            <p:strVal val="#ppt_x"/>
                                          </p:val>
                                        </p:tav>
                                        <p:tav tm="100000">
                                          <p:val>
                                            <p:strVal val="#ppt_x"/>
                                          </p:val>
                                        </p:tav>
                                      </p:tavLst>
                                    </p:anim>
                                    <p:anim calcmode="lin" valueType="num">
                                      <p:cBhvr additive="base">
                                        <p:cTn id="8" dur="2000" fill="hold"/>
                                        <p:tgtEl>
                                          <p:spTgt spid="4198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1988"/>
                                        </p:tgtEl>
                                        <p:attrNameLst>
                                          <p:attrName>style.visibility</p:attrName>
                                        </p:attrNameLst>
                                      </p:cBhvr>
                                      <p:to>
                                        <p:strVal val="visible"/>
                                      </p:to>
                                    </p:set>
                                    <p:anim calcmode="lin" valueType="num">
                                      <p:cBhvr additive="base">
                                        <p:cTn id="13" dur="2000" fill="hold"/>
                                        <p:tgtEl>
                                          <p:spTgt spid="41988"/>
                                        </p:tgtEl>
                                        <p:attrNameLst>
                                          <p:attrName>ppt_x</p:attrName>
                                        </p:attrNameLst>
                                      </p:cBhvr>
                                      <p:tavLst>
                                        <p:tav tm="0">
                                          <p:val>
                                            <p:strVal val="1+#ppt_w/2"/>
                                          </p:val>
                                        </p:tav>
                                        <p:tav tm="100000">
                                          <p:val>
                                            <p:strVal val="#ppt_x"/>
                                          </p:val>
                                        </p:tav>
                                      </p:tavLst>
                                    </p:anim>
                                    <p:anim calcmode="lin" valueType="num">
                                      <p:cBhvr additive="base">
                                        <p:cTn id="14" dur="2000" fill="hold"/>
                                        <p:tgtEl>
                                          <p:spTgt spid="419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idx="1"/>
          </p:nvPr>
        </p:nvSpPr>
        <p:spPr>
          <a:xfrm>
            <a:off x="0" y="1481328"/>
            <a:ext cx="9144000" cy="4919472"/>
          </a:xfrm>
        </p:spPr>
        <p:txBody>
          <a:bodyPr numCol="2">
            <a:normAutofit/>
          </a:bodyPr>
          <a:lstStyle/>
          <a:p>
            <a:pPr marL="1371600" lvl="2" indent="-1196975" algn="l" rtl="0">
              <a:buFontTx/>
              <a:buNone/>
              <a:tabLst>
                <a:tab pos="1176338" algn="l"/>
              </a:tabLst>
            </a:pPr>
            <a:r>
              <a:rPr lang="en-US" altLang="ar-SA" sz="2800" dirty="0" smtClean="0">
                <a:latin typeface="Times New Roman" pitchFamily="18" charset="0"/>
                <a:cs typeface="Times New Roman" pitchFamily="18" charset="0"/>
              </a:rPr>
              <a:t>1</a:t>
            </a:r>
            <a:r>
              <a:rPr lang="en-US" altLang="ar-SA" sz="2800" dirty="0">
                <a:latin typeface="Times New Roman" pitchFamily="18" charset="0"/>
                <a:cs typeface="Times New Roman" pitchFamily="18" charset="0"/>
              </a:rPr>
              <a:t>)  </a:t>
            </a:r>
            <a:r>
              <a:rPr lang="en-US" altLang="ar-SA" b="1" dirty="0">
                <a:solidFill>
                  <a:srgbClr val="000000"/>
                </a:solidFill>
                <a:cs typeface="Times New Roman" pitchFamily="18" charset="0"/>
              </a:rPr>
              <a:t>   </a:t>
            </a:r>
            <a:r>
              <a:rPr lang="en-US" altLang="ar-SA" sz="2800" dirty="0">
                <a:latin typeface="Times New Roman" pitchFamily="18" charset="0"/>
                <a:cs typeface="Times New Roman" pitchFamily="18" charset="0"/>
              </a:rPr>
              <a:t>Unexplained </a:t>
            </a:r>
            <a:r>
              <a:rPr lang="en-US" altLang="ar-SA" sz="2800" dirty="0" smtClean="0">
                <a:latin typeface="Times New Roman" pitchFamily="18" charset="0"/>
                <a:cs typeface="Times New Roman" pitchFamily="18" charset="0"/>
              </a:rPr>
              <a:t> hypotension</a:t>
            </a:r>
            <a:r>
              <a:rPr lang="en-US" altLang="ar-SA" sz="2800" dirty="0">
                <a:latin typeface="Times New Roman" pitchFamily="18" charset="0"/>
                <a:cs typeface="Times New Roman" pitchFamily="18" charset="0"/>
              </a:rPr>
              <a:t>.</a:t>
            </a:r>
            <a:endParaRPr lang="en-GB" altLang="ar-SA" sz="2800" dirty="0">
              <a:latin typeface="Times New Roman" pitchFamily="18" charset="0"/>
              <a:cs typeface="Times New Roman" pitchFamily="18" charset="0"/>
            </a:endParaRPr>
          </a:p>
          <a:p>
            <a:pPr marL="1371600" lvl="2" indent="-1371600" algn="l" rtl="0">
              <a:buClr>
                <a:schemeClr val="accent1"/>
              </a:buClr>
              <a:buFont typeface="Wingdings" pitchFamily="2" charset="2"/>
              <a:buNone/>
              <a:tabLst>
                <a:tab pos="1176338" algn="l"/>
              </a:tabLst>
            </a:pPr>
            <a:r>
              <a:rPr lang="en-US" altLang="ar-SA" sz="2800" dirty="0">
                <a:latin typeface="Times New Roman" pitchFamily="18" charset="0"/>
                <a:cs typeface="Times New Roman" pitchFamily="18" charset="0"/>
              </a:rPr>
              <a:t>   2)     </a:t>
            </a:r>
            <a:r>
              <a:rPr lang="en-US" altLang="ar-SA" sz="2800" dirty="0" err="1">
                <a:latin typeface="Times New Roman" pitchFamily="18" charset="0"/>
                <a:cs typeface="Times New Roman" pitchFamily="18" charset="0"/>
              </a:rPr>
              <a:t>Tachypnea</a:t>
            </a:r>
            <a:r>
              <a:rPr lang="en-US" altLang="ar-SA" sz="2800" dirty="0">
                <a:latin typeface="Times New Roman" pitchFamily="18" charset="0"/>
                <a:cs typeface="Times New Roman" pitchFamily="18" charset="0"/>
              </a:rPr>
              <a:t>.</a:t>
            </a:r>
            <a:endParaRPr lang="en-GB" altLang="ar-SA" sz="2800" dirty="0">
              <a:latin typeface="Times New Roman" pitchFamily="18" charset="0"/>
              <a:cs typeface="Times New Roman" pitchFamily="18" charset="0"/>
            </a:endParaRPr>
          </a:p>
          <a:p>
            <a:pPr marL="1371600" lvl="2" indent="-1371600" algn="l" rtl="0">
              <a:buClr>
                <a:schemeClr val="accent1"/>
              </a:buClr>
              <a:buFont typeface="Wingdings" pitchFamily="2" charset="2"/>
              <a:buNone/>
              <a:tabLst>
                <a:tab pos="1176338" algn="l"/>
              </a:tabLst>
            </a:pPr>
            <a:r>
              <a:rPr lang="en-US" altLang="ar-SA" sz="2800" dirty="0">
                <a:latin typeface="Times New Roman" pitchFamily="18" charset="0"/>
                <a:cs typeface="Times New Roman" pitchFamily="18" charset="0"/>
              </a:rPr>
              <a:t>   3)     Spiking fever.</a:t>
            </a:r>
            <a:endParaRPr lang="en-GB" altLang="ar-SA" sz="2800" dirty="0">
              <a:latin typeface="Times New Roman" pitchFamily="18" charset="0"/>
              <a:cs typeface="Times New Roman" pitchFamily="18" charset="0"/>
            </a:endParaRPr>
          </a:p>
          <a:p>
            <a:pPr marL="1371600" lvl="2" indent="-1371600" algn="l" rtl="0">
              <a:buClr>
                <a:schemeClr val="accent1"/>
              </a:buClr>
              <a:buFont typeface="Wingdings" pitchFamily="2" charset="2"/>
              <a:buNone/>
              <a:tabLst>
                <a:tab pos="1176338" algn="l"/>
              </a:tabLst>
            </a:pPr>
            <a:r>
              <a:rPr lang="en-US" altLang="ar-SA" sz="2800" dirty="0">
                <a:latin typeface="Times New Roman" pitchFamily="18" charset="0"/>
                <a:cs typeface="Times New Roman" pitchFamily="18" charset="0"/>
              </a:rPr>
              <a:t>   4)     Tachycardia.</a:t>
            </a:r>
            <a:endParaRPr lang="en-GB" altLang="ar-SA" sz="2800" dirty="0">
              <a:latin typeface="Times New Roman" pitchFamily="18" charset="0"/>
              <a:cs typeface="Times New Roman" pitchFamily="18" charset="0"/>
            </a:endParaRPr>
          </a:p>
          <a:p>
            <a:pPr marL="174625" lvl="2" indent="-174625" algn="l" rtl="0">
              <a:buClr>
                <a:schemeClr val="accent1"/>
              </a:buClr>
              <a:buFont typeface="Wingdings" pitchFamily="2" charset="2"/>
              <a:buNone/>
              <a:tabLst>
                <a:tab pos="1176338" algn="l"/>
              </a:tabLst>
            </a:pPr>
            <a:r>
              <a:rPr lang="en-US" altLang="ar-SA" sz="2800" dirty="0">
                <a:latin typeface="Times New Roman" pitchFamily="18" charset="0"/>
                <a:cs typeface="Times New Roman" pitchFamily="18" charset="0"/>
              </a:rPr>
              <a:t>   5)     </a:t>
            </a:r>
            <a:r>
              <a:rPr lang="en-US" altLang="ar-SA" sz="2800" dirty="0" err="1">
                <a:latin typeface="Times New Roman" pitchFamily="18" charset="0"/>
                <a:cs typeface="Times New Roman" pitchFamily="18" charset="0"/>
              </a:rPr>
              <a:t>Ileus</a:t>
            </a:r>
            <a:r>
              <a:rPr lang="en-US" altLang="ar-SA" sz="2800" dirty="0">
                <a:latin typeface="Times New Roman" pitchFamily="18" charset="0"/>
                <a:cs typeface="Times New Roman" pitchFamily="18" charset="0"/>
              </a:rPr>
              <a:t>.</a:t>
            </a:r>
            <a:br>
              <a:rPr lang="en-US" altLang="ar-SA" sz="2800" dirty="0">
                <a:latin typeface="Times New Roman" pitchFamily="18" charset="0"/>
                <a:cs typeface="Times New Roman" pitchFamily="18" charset="0"/>
              </a:rPr>
            </a:br>
            <a:r>
              <a:rPr lang="en-US" altLang="ar-SA" sz="2800" dirty="0">
                <a:latin typeface="Times New Roman" pitchFamily="18" charset="0"/>
                <a:cs typeface="Times New Roman" pitchFamily="18" charset="0"/>
              </a:rPr>
              <a:t> 6)    Altered mental state.</a:t>
            </a:r>
            <a:endParaRPr lang="en-GB" altLang="ar-SA" sz="2800" dirty="0">
              <a:latin typeface="Times New Roman" pitchFamily="18" charset="0"/>
              <a:cs typeface="Times New Roman" pitchFamily="18" charset="0"/>
            </a:endParaRPr>
          </a:p>
          <a:p>
            <a:pPr marL="1371600" lvl="2" indent="-1371600" algn="l" rtl="0">
              <a:buClr>
                <a:schemeClr val="accent1"/>
              </a:buClr>
              <a:buFont typeface="Wingdings" pitchFamily="2" charset="2"/>
              <a:buNone/>
              <a:tabLst>
                <a:tab pos="1176338" algn="l"/>
              </a:tabLst>
            </a:pPr>
            <a:r>
              <a:rPr lang="en-US" altLang="ar-SA" sz="2800" dirty="0">
                <a:latin typeface="Times New Roman" pitchFamily="18" charset="0"/>
                <a:cs typeface="Times New Roman" pitchFamily="18" charset="0"/>
              </a:rPr>
              <a:t>   </a:t>
            </a:r>
            <a:r>
              <a:rPr lang="en-US" altLang="ar-SA" sz="2800" dirty="0" smtClean="0">
                <a:latin typeface="Times New Roman" pitchFamily="18" charset="0"/>
                <a:cs typeface="Times New Roman" pitchFamily="18" charset="0"/>
              </a:rPr>
              <a:t>7</a:t>
            </a:r>
            <a:r>
              <a:rPr lang="en-US" altLang="ar-SA" sz="2800" dirty="0">
                <a:latin typeface="Times New Roman" pitchFamily="18" charset="0"/>
                <a:cs typeface="Times New Roman" pitchFamily="18" charset="0"/>
              </a:rPr>
              <a:t>)     Thrombocytopenia.</a:t>
            </a:r>
            <a:endParaRPr lang="en-GB" altLang="ar-SA" sz="2800" dirty="0">
              <a:latin typeface="Times New Roman" pitchFamily="18" charset="0"/>
              <a:cs typeface="Times New Roman" pitchFamily="18" charset="0"/>
            </a:endParaRPr>
          </a:p>
          <a:p>
            <a:pPr marL="347663" lvl="2" indent="-347663" algn="l" rtl="0">
              <a:buClr>
                <a:schemeClr val="accent1"/>
              </a:buClr>
              <a:buFont typeface="Wingdings" pitchFamily="2" charset="2"/>
              <a:buNone/>
              <a:tabLst>
                <a:tab pos="261938" algn="l"/>
              </a:tabLst>
            </a:pPr>
            <a:r>
              <a:rPr lang="en-US" altLang="ar-SA" sz="2800" dirty="0">
                <a:latin typeface="Times New Roman" pitchFamily="18" charset="0"/>
                <a:cs typeface="Times New Roman" pitchFamily="18" charset="0"/>
              </a:rPr>
              <a:t>   8)     Hyper </a:t>
            </a:r>
            <a:r>
              <a:rPr lang="en-US" altLang="ar-SA" sz="2800" dirty="0" smtClean="0">
                <a:latin typeface="Times New Roman" pitchFamily="18" charset="0"/>
                <a:cs typeface="Times New Roman" pitchFamily="18" charset="0"/>
              </a:rPr>
              <a:t>or       </a:t>
            </a:r>
            <a:r>
              <a:rPr lang="en-US" altLang="ar-SA" sz="2800" dirty="0" err="1" smtClean="0">
                <a:latin typeface="Times New Roman" pitchFamily="18" charset="0"/>
                <a:cs typeface="Times New Roman" pitchFamily="18" charset="0"/>
              </a:rPr>
              <a:t>hypoglycaemia</a:t>
            </a:r>
            <a:r>
              <a:rPr lang="en-US" altLang="ar-SA" sz="2800" dirty="0">
                <a:latin typeface="Times New Roman" pitchFamily="18" charset="0"/>
                <a:cs typeface="Times New Roman" pitchFamily="18" charset="0"/>
              </a:rPr>
              <a:t>.</a:t>
            </a:r>
            <a:endParaRPr lang="en-GB" altLang="ar-SA" sz="2800" dirty="0">
              <a:latin typeface="Times New Roman" pitchFamily="18" charset="0"/>
              <a:cs typeface="Times New Roman" pitchFamily="18" charset="0"/>
            </a:endParaRPr>
          </a:p>
          <a:p>
            <a:pPr marL="1262063" lvl="2" indent="-190500" algn="l" rtl="0">
              <a:buClr>
                <a:schemeClr val="accent1"/>
              </a:buClr>
              <a:buFont typeface="Wingdings" pitchFamily="2" charset="2"/>
              <a:buNone/>
            </a:pPr>
            <a:r>
              <a:rPr lang="en-US" altLang="ar-SA" sz="2800" dirty="0">
                <a:latin typeface="Times New Roman" pitchFamily="18" charset="0"/>
                <a:cs typeface="Times New Roman" pitchFamily="18" charset="0"/>
              </a:rPr>
              <a:t>   9)     Hypoxia.</a:t>
            </a:r>
            <a:endParaRPr lang="en-GB" altLang="ar-SA" sz="2800" dirty="0">
              <a:latin typeface="Times New Roman" pitchFamily="18" charset="0"/>
              <a:cs typeface="Times New Roman" pitchFamily="18" charset="0"/>
            </a:endParaRPr>
          </a:p>
          <a:p>
            <a:pPr marL="1262063" lvl="2" indent="-190500" algn="l" rtl="0">
              <a:buClr>
                <a:schemeClr val="accent1"/>
              </a:buClr>
              <a:buFont typeface="Wingdings" pitchFamily="2" charset="2"/>
              <a:buNone/>
            </a:pPr>
            <a:r>
              <a:rPr lang="en-US" altLang="ar-SA" sz="2800" dirty="0">
                <a:latin typeface="Times New Roman" pitchFamily="18" charset="0"/>
                <a:cs typeface="Times New Roman" pitchFamily="18" charset="0"/>
              </a:rPr>
              <a:t> 10)     </a:t>
            </a:r>
            <a:r>
              <a:rPr lang="en-US" altLang="ar-SA" sz="2800" dirty="0" err="1">
                <a:latin typeface="Times New Roman" pitchFamily="18" charset="0"/>
                <a:cs typeface="Times New Roman" pitchFamily="18" charset="0"/>
              </a:rPr>
              <a:t>Hypothermina</a:t>
            </a:r>
            <a:r>
              <a:rPr lang="en-US" altLang="ar-SA" sz="2800" dirty="0">
                <a:latin typeface="Times New Roman" pitchFamily="18" charset="0"/>
                <a:cs typeface="Times New Roman" pitchFamily="18" charset="0"/>
              </a:rPr>
              <a:t>.</a:t>
            </a:r>
            <a:endParaRPr lang="en-GB" altLang="ar-SA" sz="2800" dirty="0">
              <a:latin typeface="Times New Roman" pitchFamily="18" charset="0"/>
              <a:cs typeface="Times New Roman" pitchFamily="18" charset="0"/>
            </a:endParaRPr>
          </a:p>
          <a:p>
            <a:pPr marL="1262063" lvl="2" indent="-190500" algn="l" rtl="0">
              <a:buClr>
                <a:schemeClr val="accent1"/>
              </a:buClr>
              <a:buFont typeface="Wingdings" pitchFamily="2" charset="2"/>
              <a:buNone/>
            </a:pPr>
            <a:r>
              <a:rPr lang="en-US" altLang="ar-SA" sz="2800" dirty="0">
                <a:latin typeface="Times New Roman" pitchFamily="18" charset="0"/>
                <a:cs typeface="Times New Roman" pitchFamily="18" charset="0"/>
              </a:rPr>
              <a:t> 11)     </a:t>
            </a:r>
            <a:r>
              <a:rPr lang="en-US" altLang="ar-SA" sz="2800" dirty="0">
                <a:latin typeface="Times New Roman" pitchFamily="18" charset="0"/>
                <a:cs typeface="Times New Roman" pitchFamily="18" charset="0"/>
                <a:sym typeface="Symbol" pitchFamily="18" charset="2"/>
              </a:rPr>
              <a:t></a:t>
            </a:r>
            <a:r>
              <a:rPr lang="en-US" altLang="ar-SA" sz="2800" dirty="0">
                <a:latin typeface="Times New Roman" pitchFamily="18" charset="0"/>
                <a:cs typeface="Times New Roman" pitchFamily="18" charset="0"/>
              </a:rPr>
              <a:t> Urine output.</a:t>
            </a:r>
            <a:endParaRPr lang="en-GB" altLang="ar-SA" sz="2800" dirty="0">
              <a:latin typeface="Times New Roman" pitchFamily="18" charset="0"/>
              <a:cs typeface="Times New Roman" pitchFamily="18" charset="0"/>
            </a:endParaRPr>
          </a:p>
          <a:p>
            <a:pPr marL="1262063" lvl="2" indent="-190500" algn="l" rtl="0">
              <a:buClr>
                <a:schemeClr val="accent1"/>
              </a:buClr>
              <a:buFont typeface="Wingdings" pitchFamily="2" charset="2"/>
              <a:buNone/>
            </a:pPr>
            <a:r>
              <a:rPr lang="fr-FR" altLang="ar-SA" sz="2800" dirty="0">
                <a:latin typeface="Times New Roman" pitchFamily="18" charset="0"/>
                <a:cs typeface="Times New Roman" pitchFamily="18" charset="0"/>
              </a:rPr>
              <a:t> 12)     Progressive </a:t>
            </a:r>
            <a:r>
              <a:rPr lang="fr-FR" altLang="ar-SA" sz="2800" dirty="0" err="1">
                <a:latin typeface="Times New Roman" pitchFamily="18" charset="0"/>
                <a:cs typeface="Times New Roman" pitchFamily="18" charset="0"/>
              </a:rPr>
              <a:t>leucocytosis</a:t>
            </a:r>
            <a:r>
              <a:rPr lang="fr-FR" altLang="ar-SA" sz="2800" dirty="0">
                <a:latin typeface="Times New Roman" pitchFamily="18" charset="0"/>
                <a:cs typeface="Times New Roman" pitchFamily="18" charset="0"/>
              </a:rPr>
              <a:t>.</a:t>
            </a:r>
            <a:endParaRPr lang="en-GB" altLang="ar-SA" sz="2800" dirty="0">
              <a:latin typeface="Times New Roman" pitchFamily="18" charset="0"/>
              <a:cs typeface="Times New Roman" pitchFamily="18" charset="0"/>
            </a:endParaRPr>
          </a:p>
          <a:p>
            <a:pPr marL="1262063" lvl="2" indent="-190500" algn="l" rtl="0">
              <a:buClr>
                <a:schemeClr val="accent1"/>
              </a:buClr>
              <a:buFont typeface="Wingdings" pitchFamily="2" charset="2"/>
              <a:buNone/>
            </a:pPr>
            <a:r>
              <a:rPr lang="fr-FR" altLang="ar-SA" sz="2800" dirty="0">
                <a:latin typeface="Times New Roman" pitchFamily="18" charset="0"/>
                <a:cs typeface="Times New Roman" pitchFamily="18" charset="0"/>
              </a:rPr>
              <a:t> 13)     </a:t>
            </a:r>
            <a:r>
              <a:rPr lang="fr-FR" altLang="ar-SA" sz="2800" dirty="0" err="1">
                <a:latin typeface="Times New Roman" pitchFamily="18" charset="0"/>
                <a:cs typeface="Times New Roman" pitchFamily="18" charset="0"/>
              </a:rPr>
              <a:t>Leucopenia</a:t>
            </a:r>
            <a:r>
              <a:rPr lang="fr-FR" altLang="ar-SA" sz="2800" dirty="0">
                <a:latin typeface="Times New Roman" pitchFamily="18" charset="0"/>
                <a:cs typeface="Times New Roman" pitchFamily="18" charset="0"/>
              </a:rPr>
              <a:t>.</a:t>
            </a:r>
            <a:endParaRPr lang="en-GB" altLang="ar-SA" sz="2800"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pPr lvl="2" algn="l" rtl="1">
              <a:spcBef>
                <a:spcPct val="0"/>
              </a:spcBef>
            </a:pPr>
            <a:r>
              <a:rPr lang="en-US" altLang="ar-SA" sz="3200" dirty="0" smtClean="0">
                <a:solidFill>
                  <a:schemeClr val="accent3">
                    <a:lumMod val="75000"/>
                  </a:schemeClr>
                </a:solidFill>
                <a:cs typeface="Times New Roman" pitchFamily="18" charset="0"/>
              </a:rPr>
              <a:t>  Clinically any change in patient’s general status should lead to high suspicion of sepsis:</a:t>
            </a:r>
            <a:r>
              <a:rPr lang="en-GB" altLang="ar-SA" sz="3200" dirty="0" smtClean="0">
                <a:solidFill>
                  <a:schemeClr val="accent3">
                    <a:lumMod val="75000"/>
                  </a:schemeClr>
                </a:solidFill>
                <a:cs typeface="Times New Roman" pitchFamily="18" charset="0"/>
              </a:rPr>
              <a:t/>
            </a:r>
            <a:br>
              <a:rPr lang="en-GB" altLang="ar-SA" sz="3200" dirty="0" smtClean="0">
                <a:solidFill>
                  <a:schemeClr val="accent3">
                    <a:lumMod val="75000"/>
                  </a:schemeClr>
                </a:solidFill>
                <a:cs typeface="Times New Roman" pitchFamily="18" charset="0"/>
              </a:rPr>
            </a:br>
            <a:endParaRPr lang="ar-EG" dirty="0"/>
          </a:p>
        </p:txBody>
      </p:sp>
    </p:spTree>
  </p:cSld>
  <p:clrMapOvr>
    <a:masterClrMapping/>
  </p:clrMapOvr>
  <p:transition spd="med">
    <p:strips dir="ld"/>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idx="1"/>
          </p:nvPr>
        </p:nvSpPr>
        <p:spPr>
          <a:xfrm>
            <a:off x="-757238" y="703263"/>
            <a:ext cx="10585451" cy="5246687"/>
          </a:xfrm>
        </p:spPr>
        <p:txBody>
          <a:bodyPr>
            <a:normAutofit/>
          </a:bodyPr>
          <a:lstStyle/>
          <a:p>
            <a:pPr marL="1371600" lvl="2" indent="-190500" algn="l" rtl="0">
              <a:lnSpc>
                <a:spcPct val="90000"/>
              </a:lnSpc>
              <a:buFontTx/>
              <a:buNone/>
            </a:pPr>
            <a:r>
              <a:rPr lang="en-US" altLang="ar-SA" sz="2800" dirty="0">
                <a:solidFill>
                  <a:srgbClr val="FF6600"/>
                </a:solidFill>
                <a:cs typeface="Times New Roman" pitchFamily="18" charset="0"/>
              </a:rPr>
              <a:t> </a:t>
            </a:r>
            <a:endParaRPr lang="en-GB" altLang="ar-SA" sz="3200" dirty="0">
              <a:solidFill>
                <a:srgbClr val="000000"/>
              </a:solidFill>
              <a:cs typeface="Times New Roman" pitchFamily="18" charset="0"/>
            </a:endParaRPr>
          </a:p>
        </p:txBody>
      </p:sp>
      <p:sp>
        <p:nvSpPr>
          <p:cNvPr id="168963" name="Text Box 3"/>
          <p:cNvSpPr txBox="1">
            <a:spLocks noChangeArrowheads="1"/>
          </p:cNvSpPr>
          <p:nvPr/>
        </p:nvSpPr>
        <p:spPr bwMode="auto">
          <a:xfrm>
            <a:off x="533400" y="0"/>
            <a:ext cx="8077200" cy="6601807"/>
          </a:xfrm>
          <a:prstGeom prst="rect">
            <a:avLst/>
          </a:prstGeom>
          <a:noFill/>
          <a:ln w="9525">
            <a:noFill/>
            <a:miter lim="800000"/>
            <a:headEnd/>
            <a:tailEnd/>
          </a:ln>
          <a:effectLst/>
        </p:spPr>
        <p:txBody>
          <a:bodyPr wrap="square">
            <a:spAutoFit/>
          </a:bodyPr>
          <a:lstStyle/>
          <a:p>
            <a:pPr marL="1371600" lvl="2" indent="-190500">
              <a:lnSpc>
                <a:spcPct val="90000"/>
              </a:lnSpc>
            </a:pPr>
            <a:r>
              <a:rPr lang="en-US" altLang="ar-SA" sz="2900" dirty="0" smtClean="0">
                <a:solidFill>
                  <a:schemeClr val="accent3">
                    <a:lumMod val="75000"/>
                  </a:schemeClr>
                </a:solidFill>
                <a:cs typeface="Times New Roman" pitchFamily="18" charset="0"/>
              </a:rPr>
              <a:t>Management</a:t>
            </a:r>
            <a:r>
              <a:rPr lang="en-US" altLang="ar-SA" sz="2900" dirty="0">
                <a:solidFill>
                  <a:schemeClr val="accent3">
                    <a:lumMod val="75000"/>
                  </a:schemeClr>
                </a:solidFill>
                <a:cs typeface="Times New Roman" pitchFamily="18" charset="0"/>
              </a:rPr>
              <a:t> of clinically septic </a:t>
            </a:r>
            <a:r>
              <a:rPr lang="en-US" altLang="ar-SA" sz="2900" dirty="0" err="1" smtClean="0">
                <a:solidFill>
                  <a:schemeClr val="accent3">
                    <a:lumMod val="75000"/>
                  </a:schemeClr>
                </a:solidFill>
                <a:cs typeface="Times New Roman" pitchFamily="18" charset="0"/>
              </a:rPr>
              <a:t>patien</a:t>
            </a:r>
            <a:endParaRPr lang="en-GB" altLang="ar-SA" sz="2900" dirty="0" smtClean="0">
              <a:solidFill>
                <a:schemeClr val="accent3">
                  <a:lumMod val="75000"/>
                </a:schemeClr>
              </a:solidFill>
              <a:cs typeface="Times New Roman" pitchFamily="18" charset="0"/>
            </a:endParaRPr>
          </a:p>
          <a:p>
            <a:pPr marL="1371600" lvl="2" indent="-190500">
              <a:lnSpc>
                <a:spcPct val="90000"/>
              </a:lnSpc>
            </a:pPr>
            <a:r>
              <a:rPr lang="en-US" altLang="ar-SA" sz="3200" dirty="0" smtClean="0">
                <a:solidFill>
                  <a:srgbClr val="000000"/>
                </a:solidFill>
                <a:cs typeface="Times New Roman" pitchFamily="18" charset="0"/>
              </a:rPr>
              <a:t>1</a:t>
            </a:r>
            <a:r>
              <a:rPr lang="en-US" altLang="ar-SA" sz="2800" dirty="0" smtClean="0">
                <a:solidFill>
                  <a:srgbClr val="000000"/>
                </a:solidFill>
                <a:cs typeface="Times New Roman" pitchFamily="18" charset="0"/>
              </a:rPr>
              <a:t>) Support of cardiopulmonary and G.I. systems.</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2) </a:t>
            </a:r>
            <a:r>
              <a:rPr lang="en-US" altLang="ar-SA" sz="2800" dirty="0" err="1" smtClean="0">
                <a:solidFill>
                  <a:srgbClr val="000000"/>
                </a:solidFill>
                <a:cs typeface="Times New Roman" pitchFamily="18" charset="0"/>
              </a:rPr>
              <a:t>Eschar</a:t>
            </a:r>
            <a:r>
              <a:rPr lang="en-US" altLang="ar-SA" sz="2800" dirty="0" smtClean="0">
                <a:solidFill>
                  <a:srgbClr val="000000"/>
                </a:solidFill>
                <a:cs typeface="Times New Roman" pitchFamily="18" charset="0"/>
              </a:rPr>
              <a:t> debridement.</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3) Empiric antibiotic.</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4) Send for culture/sensitivity.</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5) Adequate fluid to maintain intravascular volume.</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6) Invasive monitoring.</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7) Change in frequency of dressing.</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8) Change in topical antibiotic.</a:t>
            </a:r>
            <a:endParaRPr lang="en-GB" altLang="ar-SA" sz="2800" dirty="0" smtClean="0">
              <a:solidFill>
                <a:srgbClr val="000000"/>
              </a:solidFill>
              <a:cs typeface="Times New Roman" pitchFamily="18" charset="0"/>
            </a:endParaRPr>
          </a:p>
          <a:p>
            <a:pPr marL="1371600" lvl="2" indent="-190500">
              <a:lnSpc>
                <a:spcPct val="90000"/>
              </a:lnSpc>
            </a:pPr>
            <a:r>
              <a:rPr lang="en-US" altLang="ar-SA" sz="2800" dirty="0" smtClean="0">
                <a:solidFill>
                  <a:srgbClr val="000000"/>
                </a:solidFill>
                <a:cs typeface="Times New Roman" pitchFamily="18" charset="0"/>
              </a:rPr>
              <a:t> </a:t>
            </a:r>
            <a:endParaRPr lang="en-GB" altLang="ar-SA" sz="2800" dirty="0" smtClean="0">
              <a:solidFill>
                <a:srgbClr val="000000"/>
              </a:solidFill>
              <a:cs typeface="Times New Roman" pitchFamily="18" charset="0"/>
            </a:endParaRPr>
          </a:p>
          <a:p>
            <a:pPr rtl="1">
              <a:spcBef>
                <a:spcPct val="50000"/>
              </a:spcBef>
            </a:pPr>
            <a:r>
              <a:rPr lang="en-US" altLang="ar-SA" sz="3600" dirty="0" smtClean="0">
                <a:solidFill>
                  <a:srgbClr val="66FF33"/>
                </a:solidFill>
                <a:cs typeface="Times New Roman" pitchFamily="18" charset="0"/>
              </a:rPr>
              <a:t>t </a:t>
            </a:r>
            <a:r>
              <a:rPr lang="en-US" altLang="ar-SA" sz="3600" dirty="0">
                <a:solidFill>
                  <a:srgbClr val="FF6600"/>
                </a:solidFill>
                <a:cs typeface="Times New Roman" pitchFamily="18" charset="0"/>
              </a:rPr>
              <a:t/>
            </a:r>
            <a:br>
              <a:rPr lang="en-US" altLang="ar-SA" sz="3600" dirty="0">
                <a:solidFill>
                  <a:srgbClr val="FF6600"/>
                </a:solidFill>
                <a:cs typeface="Times New Roman" pitchFamily="18" charset="0"/>
              </a:rPr>
            </a:br>
            <a:endParaRPr lang="en-US" altLang="ar-SA" sz="3600" dirty="0">
              <a:solidFill>
                <a:srgbClr val="FF6600"/>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342900" algn="l" rtl="0">
              <a:lnSpc>
                <a:spcPct val="115000"/>
              </a:lnSpc>
              <a:spcAft>
                <a:spcPts val="1000"/>
              </a:spcAft>
              <a:tabLst>
                <a:tab pos="457200" algn="l"/>
              </a:tabLst>
            </a:pPr>
            <a:r>
              <a:rPr lang="en-US" sz="2800" dirty="0" err="1" smtClean="0">
                <a:latin typeface="Times New Roman" pitchFamily="18" charset="0"/>
                <a:cs typeface="Times New Roman" pitchFamily="18" charset="0"/>
              </a:rPr>
              <a:t>Before the availability of penicillin, streptococci and staphylococci were the predominant infecting organisms. </a:t>
            </a:r>
          </a:p>
          <a:p>
            <a:pPr marL="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By the late 1950s, gram-negative bacteria ( Pseudomonas species) had emerged as the dominant organism causing fatal wound infections in burn patients.</a:t>
            </a:r>
            <a:endParaRPr lang="en-US" sz="2800" dirty="0" err="1" smtClean="0">
              <a:latin typeface="Times New Roman" pitchFamily="18" charset="0"/>
              <a:cs typeface="Times New Roman" pitchFamily="18" charset="0"/>
            </a:endParaRPr>
          </a:p>
        </p:txBody>
      </p:sp>
      <p:sp>
        <p:nvSpPr>
          <p:cNvPr id="2" name="Title 1"/>
          <p:cNvSpPr>
            <a:spLocks noGrp="1"/>
          </p:cNvSpPr>
          <p:nvPr>
            <p:ph type="title"/>
          </p:nvPr>
        </p:nvSpPr>
        <p:spPr>
          <a:xfrm>
            <a:off x="381000" y="304800"/>
            <a:ext cx="8229600" cy="1143000"/>
          </a:xfrm>
        </p:spPr>
        <p:txBody>
          <a:bodyPr>
            <a:normAutofit/>
          </a:bodyPr>
          <a:lstStyle/>
          <a:p>
            <a:pPr algn="ctr"/>
            <a:r>
              <a:rPr lang="en-US" altLang="ar-SA" sz="2900" dirty="0" smtClean="0">
                <a:solidFill>
                  <a:schemeClr val="accent3">
                    <a:lumMod val="75000"/>
                  </a:schemeClr>
                </a:solidFill>
                <a:cs typeface="Times New Roman" pitchFamily="18" charset="0"/>
              </a:rPr>
              <a:t>Wound Infection</a:t>
            </a:r>
            <a:br>
              <a:rPr lang="en-US" altLang="ar-SA" sz="2900" dirty="0" smtClean="0">
                <a:solidFill>
                  <a:schemeClr val="accent3">
                    <a:lumMod val="75000"/>
                  </a:schemeClr>
                </a:solidFill>
                <a:cs typeface="Times New Roman" pitchFamily="18" charset="0"/>
              </a:rPr>
            </a:b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All burn wounds become contaminated soon after injury with the patient's endogenous flora or with resident organisms in the treatment facilities</a:t>
            </a:r>
          </a:p>
          <a:p>
            <a:pPr marL="0" lvl="0" indent="-342900" algn="l" rtl="0">
              <a:lnSpc>
                <a:spcPct val="115000"/>
              </a:lnSpc>
              <a:spcAft>
                <a:spcPts val="1000"/>
              </a:spcAft>
              <a:tabLst>
                <a:tab pos="457200" algn="l"/>
              </a:tabLst>
            </a:pPr>
            <a:r>
              <a:rPr lang="en-US" sz="2800" dirty="0" err="1" smtClean="0">
                <a:latin typeface="Times New Roman" pitchFamily="18" charset="0"/>
                <a:cs typeface="Times New Roman" pitchFamily="18" charset="0"/>
              </a:rPr>
              <a:t>The likelihood of septicemia increases in proportion to the size of the burn wound.</a:t>
            </a:r>
            <a:r>
              <a:rPr lang="en-US" sz="3000" dirty="0" err="1" smtClean="0">
                <a:latin typeface="Times New Roman" pitchFamily="18" charset="0"/>
                <a:cs typeface="Times New Roman" pitchFamily="18" charset="0"/>
              </a:rPr>
              <a:t> </a:t>
            </a:r>
          </a:p>
          <a:p>
            <a:endParaRPr lang="ar-EG" sz="3600" dirty="0">
              <a:latin typeface="Times New Roman" pitchFamily="18" charset="0"/>
              <a:cs typeface="Times New Roman" pitchFamily="18" charset="0"/>
            </a:endParaRPr>
          </a:p>
        </p:txBody>
      </p:sp>
      <p:sp>
        <p:nvSpPr>
          <p:cNvPr id="2" name="Title 1"/>
          <p:cNvSpPr>
            <a:spLocks noGrp="1"/>
          </p:cNvSpPr>
          <p:nvPr>
            <p:ph type="title"/>
          </p:nvPr>
        </p:nvSpPr>
        <p:spPr>
          <a:xfrm>
            <a:off x="533400" y="228600"/>
            <a:ext cx="8229600" cy="1143000"/>
          </a:xfrm>
        </p:spPr>
        <p:txBody>
          <a:bodyPr>
            <a:normAutofit/>
          </a:bodyPr>
          <a:lstStyle/>
          <a:p>
            <a:pPr algn="ctr"/>
            <a:r>
              <a:rPr lang="en-US" altLang="ar-SA" sz="2900" dirty="0" smtClean="0">
                <a:solidFill>
                  <a:schemeClr val="accent3">
                    <a:lumMod val="75000"/>
                  </a:schemeClr>
                </a:solidFill>
                <a:cs typeface="Times New Roman" pitchFamily="18" charset="0"/>
              </a:rPr>
              <a:t>Wound</a:t>
            </a:r>
            <a:r>
              <a:rPr lang="en-US" altLang="ar-SA" sz="2900" dirty="0">
                <a:solidFill>
                  <a:schemeClr val="accent3">
                    <a:lumMod val="75000"/>
                  </a:schemeClr>
                </a:solidFill>
                <a:cs typeface="Times New Roman" pitchFamily="18" charset="0"/>
              </a:rPr>
              <a:t> Infection</a:t>
            </a:r>
            <a:br>
              <a:rPr lang="en-US" altLang="ar-SA" sz="2900" dirty="0">
                <a:solidFill>
                  <a:schemeClr val="accent3">
                    <a:lumMod val="75000"/>
                  </a:schemeClr>
                </a:solidFill>
                <a:cs typeface="Times New Roman" pitchFamily="18" charset="0"/>
              </a:rPr>
            </a:b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lvl="0" indent="-342900" algn="l" rtl="0">
              <a:lnSpc>
                <a:spcPct val="115000"/>
              </a:lnSpc>
              <a:spcAft>
                <a:spcPts val="1000"/>
              </a:spcAft>
              <a:tabLst>
                <a:tab pos="457200" algn="l"/>
              </a:tabLst>
            </a:pPr>
            <a:r>
              <a:rPr lang="en-US" sz="2800" dirty="0" smtClean="0">
                <a:latin typeface="Arial"/>
                <a:ea typeface="Calibri"/>
                <a:cs typeface="Arial"/>
              </a:rPr>
              <a:t> </a:t>
            </a:r>
            <a:r>
              <a:rPr lang="en-US" sz="3300" dirty="0" smtClean="0">
                <a:latin typeface="Times New Roman" pitchFamily="18" charset="0"/>
                <a:cs typeface="Times New Roman" pitchFamily="18" charset="0"/>
              </a:rPr>
              <a:t>One result of the prolonged survival of severely burned patients in critical care units, made possible by modern patient support techniques, is that the respiratory tract has become the most common locus of infection</a:t>
            </a:r>
          </a:p>
          <a:p>
            <a:pPr marL="0" lvl="0" indent="-342900" algn="l" rtl="0">
              <a:lnSpc>
                <a:spcPct val="115000"/>
              </a:lnSpc>
              <a:spcAft>
                <a:spcPts val="1000"/>
              </a:spcAft>
              <a:tabLst>
                <a:tab pos="457200" algn="l"/>
              </a:tabLst>
            </a:pPr>
            <a:r>
              <a:rPr lang="en-US" sz="3300" dirty="0" smtClean="0">
                <a:latin typeface="Times New Roman" pitchFamily="18" charset="0"/>
                <a:cs typeface="Times New Roman" pitchFamily="18" charset="0"/>
              </a:rPr>
              <a:t>A diagnosis of pneumonia is confirmed by the presence of characteristic chest radiograph patterns, and the presence of offending organisms and inflammatory cells in the sputum</a:t>
            </a:r>
          </a:p>
          <a:p>
            <a:pPr marL="0" lvl="0" indent="-342900" algn="l" rtl="0">
              <a:lnSpc>
                <a:spcPct val="115000"/>
              </a:lnSpc>
              <a:spcAft>
                <a:spcPts val="1000"/>
              </a:spcAft>
              <a:tabLst>
                <a:tab pos="457200" algn="l"/>
              </a:tabLst>
            </a:pPr>
            <a:r>
              <a:rPr lang="en-US" sz="3300" dirty="0" smtClean="0">
                <a:latin typeface="Times New Roman" pitchFamily="18" charset="0"/>
                <a:cs typeface="Times New Roman" pitchFamily="18" charset="0"/>
              </a:rPr>
              <a:t> For the diagnosis of bronchopneumonia, analysis of sputum samples may be adequate</a:t>
            </a:r>
          </a:p>
          <a:p>
            <a:endParaRPr lang="ar-EG" dirty="0"/>
          </a:p>
        </p:txBody>
      </p:sp>
      <p:sp>
        <p:nvSpPr>
          <p:cNvPr id="2" name="Title 1"/>
          <p:cNvSpPr>
            <a:spLocks noGrp="1"/>
          </p:cNvSpPr>
          <p:nvPr>
            <p:ph type="title"/>
          </p:nvPr>
        </p:nvSpPr>
        <p:spPr/>
        <p:txBody>
          <a:bodyPr>
            <a:normAutofit/>
          </a:bodyPr>
          <a:lstStyle/>
          <a:p>
            <a:pPr algn="ctr"/>
            <a:r>
              <a:rPr lang="en-US" altLang="ar-SA" sz="2900" dirty="0">
                <a:solidFill>
                  <a:schemeClr val="accent3">
                    <a:lumMod val="75000"/>
                  </a:schemeClr>
                </a:solidFill>
                <a:cs typeface="Times New Roman" pitchFamily="18" charset="0"/>
              </a:rPr>
              <a:t>Pneumonia</a:t>
            </a: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42900" lvl="0" indent="-342900" algn="just" rtl="0">
              <a:lnSpc>
                <a:spcPct val="115000"/>
              </a:lnSpc>
              <a:spcAft>
                <a:spcPts val="1000"/>
              </a:spcAft>
              <a:tabLst>
                <a:tab pos="457200" algn="l"/>
              </a:tabLst>
            </a:pPr>
            <a:r>
              <a:rPr lang="en-US" sz="2800" dirty="0" err="1" smtClean="0">
                <a:latin typeface="Times New Roman" pitchFamily="18" charset="0"/>
                <a:cs typeface="Times New Roman" pitchFamily="18" charset="0"/>
              </a:rPr>
              <a:t>Suppurative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thrombophlebitis</a:t>
            </a:r>
            <a:r>
              <a:rPr lang="en-US" sz="2800" dirty="0" smtClean="0">
                <a:latin typeface="Times New Roman" pitchFamily="18" charset="0"/>
                <a:cs typeface="Times New Roman" pitchFamily="18" charset="0"/>
              </a:rPr>
              <a:t> is a major cause of sepsis in burn patients, occurring in up to 5 percent of patients with major burns. </a:t>
            </a:r>
          </a:p>
          <a:p>
            <a:endParaRPr lang="ar-EG" dirty="0"/>
          </a:p>
        </p:txBody>
      </p:sp>
      <p:sp>
        <p:nvSpPr>
          <p:cNvPr id="2" name="Title 1"/>
          <p:cNvSpPr>
            <a:spLocks noGrp="1"/>
          </p:cNvSpPr>
          <p:nvPr>
            <p:ph type="title"/>
          </p:nvPr>
        </p:nvSpPr>
        <p:spPr/>
        <p:txBody>
          <a:bodyPr>
            <a:normAutofit/>
          </a:bodyPr>
          <a:lstStyle/>
          <a:p>
            <a:pPr algn="ctr"/>
            <a:r>
              <a:rPr lang="en-US" altLang="ar-SA" sz="2900" dirty="0" err="1">
                <a:solidFill>
                  <a:schemeClr val="accent3">
                    <a:lumMod val="75000"/>
                  </a:schemeClr>
                </a:solidFill>
                <a:cs typeface="Times New Roman" pitchFamily="18" charset="0"/>
              </a:rPr>
              <a:t>Suppurative</a:t>
            </a:r>
            <a:r>
              <a:rPr lang="en-US" altLang="ar-SA" sz="2900" dirty="0">
                <a:solidFill>
                  <a:schemeClr val="accent3">
                    <a:lumMod val="75000"/>
                  </a:schemeClr>
                </a:solidFill>
                <a:cs typeface="Times New Roman" pitchFamily="18" charset="0"/>
              </a:rPr>
              <a:t> </a:t>
            </a:r>
            <a:r>
              <a:rPr lang="en-US" altLang="ar-SA" sz="2900" dirty="0" err="1">
                <a:solidFill>
                  <a:schemeClr val="accent3">
                    <a:lumMod val="75000"/>
                  </a:schemeClr>
                </a:solidFill>
                <a:cs typeface="Times New Roman" pitchFamily="18" charset="0"/>
              </a:rPr>
              <a:t>Thrombophlebitis</a:t>
            </a:r>
            <a:r>
              <a:rPr lang="en-US" altLang="ar-SA" sz="2900" dirty="0">
                <a:solidFill>
                  <a:schemeClr val="accent3">
                    <a:lumMod val="75000"/>
                  </a:schemeClr>
                </a:solidFill>
                <a:cs typeface="Times New Roman" pitchFamily="18" charset="0"/>
              </a:rPr>
              <a:t/>
            </a:r>
            <a:br>
              <a:rPr lang="en-US" altLang="ar-SA" sz="2900" dirty="0">
                <a:solidFill>
                  <a:schemeClr val="accent3">
                    <a:lumMod val="75000"/>
                  </a:schemeClr>
                </a:solidFill>
                <a:cs typeface="Times New Roman" pitchFamily="18" charset="0"/>
              </a:rPr>
            </a:b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342900" lvl="0" indent="-342900" algn="just" rtl="0">
              <a:lnSpc>
                <a:spcPct val="115000"/>
              </a:lnSpc>
              <a:spcAft>
                <a:spcPts val="1000"/>
              </a:spcAft>
              <a:tabLst>
                <a:tab pos="457200" algn="l"/>
              </a:tabLst>
            </a:pPr>
            <a:r>
              <a:rPr lang="en-US" sz="3000" dirty="0" err="1" smtClean="0">
                <a:latin typeface="Times New Roman" pitchFamily="18" charset="0"/>
                <a:cs typeface="Times New Roman" pitchFamily="18" charset="0"/>
              </a:rPr>
              <a:t>Endocarditis</a:t>
            </a:r>
            <a:r>
              <a:rPr lang="en-US" sz="3000" dirty="0" smtClean="0">
                <a:latin typeface="Times New Roman" pitchFamily="18" charset="0"/>
                <a:cs typeface="Times New Roman" pitchFamily="18" charset="0"/>
              </a:rPr>
              <a:t> is occasionally the cause of occult sepsis in burn patients, and its incidence continues to rise with the increasing use of intravenous catheters for hemodynamic</a:t>
            </a:r>
          </a:p>
          <a:p>
            <a:pPr marL="342900" lvl="0" indent="-342900" algn="just" rtl="0">
              <a:lnSpc>
                <a:spcPct val="115000"/>
              </a:lnSpc>
              <a:spcAft>
                <a:spcPts val="1000"/>
              </a:spcAft>
              <a:tabLst>
                <a:tab pos="457200" algn="l"/>
              </a:tabLst>
            </a:pPr>
            <a:r>
              <a:rPr lang="en-US" sz="3000" dirty="0" smtClean="0">
                <a:latin typeface="Times New Roman" pitchFamily="18" charset="0"/>
                <a:cs typeface="Times New Roman" pitchFamily="18" charset="0"/>
              </a:rPr>
              <a:t>monitoring. </a:t>
            </a:r>
            <a:r>
              <a:rPr lang="en-US" sz="3000" dirty="0" err="1" smtClean="0">
                <a:latin typeface="Times New Roman" pitchFamily="18" charset="0"/>
                <a:cs typeface="Times New Roman" pitchFamily="18" charset="0"/>
              </a:rPr>
              <a:t>Endocarditis</a:t>
            </a:r>
            <a:r>
              <a:rPr lang="en-US" sz="3000" dirty="0" smtClean="0">
                <a:latin typeface="Times New Roman" pitchFamily="18" charset="0"/>
                <a:cs typeface="Times New Roman" pitchFamily="18" charset="0"/>
              </a:rPr>
              <a:t> should be suspected in patients with positive blood cultures and no other identifiable source of </a:t>
            </a:r>
            <a:r>
              <a:rPr lang="en-US" sz="3000" dirty="0" err="1" smtClean="0">
                <a:latin typeface="Times New Roman" pitchFamily="18" charset="0"/>
                <a:cs typeface="Times New Roman" pitchFamily="18" charset="0"/>
              </a:rPr>
              <a:t>bacteremia</a:t>
            </a:r>
            <a:r>
              <a:rPr lang="en-US" sz="3000" dirty="0" smtClean="0">
                <a:latin typeface="Times New Roman" pitchFamily="18" charset="0"/>
                <a:cs typeface="Times New Roman" pitchFamily="18" charset="0"/>
              </a:rPr>
              <a:t>. These patients should be examined repeatedly</a:t>
            </a:r>
          </a:p>
          <a:p>
            <a:pPr marL="342900" lvl="0" indent="-342900" algn="just" rtl="0">
              <a:lnSpc>
                <a:spcPct val="115000"/>
              </a:lnSpc>
              <a:spcAft>
                <a:spcPts val="1000"/>
              </a:spcAft>
              <a:tabLst>
                <a:tab pos="457200" algn="l"/>
              </a:tabLst>
            </a:pPr>
            <a:r>
              <a:rPr lang="en-US" sz="3000" dirty="0" smtClean="0">
                <a:latin typeface="Times New Roman" pitchFamily="18" charset="0"/>
                <a:cs typeface="Times New Roman" pitchFamily="18" charset="0"/>
              </a:rPr>
              <a:t>by  echocardiography until the source of the septicemia is identified.</a:t>
            </a:r>
          </a:p>
          <a:p>
            <a:endParaRPr lang="ar-EG" dirty="0"/>
          </a:p>
        </p:txBody>
      </p:sp>
      <p:sp>
        <p:nvSpPr>
          <p:cNvPr id="2" name="Title 1"/>
          <p:cNvSpPr>
            <a:spLocks noGrp="1"/>
          </p:cNvSpPr>
          <p:nvPr>
            <p:ph type="title"/>
          </p:nvPr>
        </p:nvSpPr>
        <p:spPr/>
        <p:txBody>
          <a:bodyPr>
            <a:normAutofit/>
          </a:bodyPr>
          <a:lstStyle/>
          <a:p>
            <a:pPr algn="ctr"/>
            <a:r>
              <a:rPr lang="en-US" altLang="ar-SA" sz="2900" dirty="0">
                <a:solidFill>
                  <a:schemeClr val="accent3">
                    <a:lumMod val="75000"/>
                  </a:schemeClr>
                </a:solidFill>
                <a:cs typeface="Times New Roman" pitchFamily="18" charset="0"/>
              </a:rPr>
              <a:t>Bacterial </a:t>
            </a:r>
            <a:r>
              <a:rPr lang="en-US" altLang="ar-SA" sz="2900" dirty="0" err="1">
                <a:solidFill>
                  <a:schemeClr val="accent3">
                    <a:lumMod val="75000"/>
                  </a:schemeClr>
                </a:solidFill>
                <a:cs typeface="Times New Roman" pitchFamily="18" charset="0"/>
              </a:rPr>
              <a:t>Endocarditis</a:t>
            </a:r>
            <a:r>
              <a:rPr lang="en-US" altLang="ar-SA" sz="2900" dirty="0">
                <a:solidFill>
                  <a:schemeClr val="accent3">
                    <a:lumMod val="75000"/>
                  </a:schemeClr>
                </a:solidFill>
                <a:cs typeface="Times New Roman" pitchFamily="18" charset="0"/>
              </a:rPr>
              <a:t/>
            </a:r>
            <a:br>
              <a:rPr lang="en-US" altLang="ar-SA" sz="2900" dirty="0">
                <a:solidFill>
                  <a:schemeClr val="accent3">
                    <a:lumMod val="75000"/>
                  </a:schemeClr>
                </a:solidFill>
                <a:cs typeface="Times New Roman" pitchFamily="18" charset="0"/>
              </a:rPr>
            </a:b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42900" lvl="0" indent="-342900" algn="just" rtl="0">
              <a:lnSpc>
                <a:spcPct val="115000"/>
              </a:lnSpc>
              <a:spcAft>
                <a:spcPts val="1000"/>
              </a:spcAft>
              <a:tabLst>
                <a:tab pos="457200" algn="l"/>
              </a:tabLst>
            </a:pPr>
            <a:r>
              <a:rPr lang="en-US" sz="2800" dirty="0" smtClean="0">
                <a:latin typeface="Times New Roman" pitchFamily="18" charset="0"/>
                <a:cs typeface="Times New Roman" pitchFamily="18" charset="0"/>
              </a:rPr>
              <a:t>Most patients with burns greater than 20 percent TBSA require indwelling urinary catheters to guide fluid resuscitation. </a:t>
            </a:r>
          </a:p>
          <a:p>
            <a:pPr marL="342900" lvl="0" indent="-342900" algn="just" rtl="0">
              <a:lnSpc>
                <a:spcPct val="115000"/>
              </a:lnSpc>
              <a:spcAft>
                <a:spcPts val="1000"/>
              </a:spcAft>
              <a:tabLst>
                <a:tab pos="457200" algn="l"/>
              </a:tabLst>
            </a:pPr>
            <a:r>
              <a:rPr lang="en-US" sz="2800" dirty="0" smtClean="0">
                <a:latin typeface="Times New Roman" pitchFamily="18" charset="0"/>
                <a:cs typeface="Times New Roman" pitchFamily="18" charset="0"/>
              </a:rPr>
              <a:t>Aseptic techniques of insertion and catheter care, the use of a closed drainage system, and the removal of the catheter at the earliest clinically indicated time are effective measures for preventing urinary tract infections.</a:t>
            </a:r>
          </a:p>
          <a:p>
            <a:endParaRPr lang="ar-EG" dirty="0"/>
          </a:p>
        </p:txBody>
      </p:sp>
      <p:sp>
        <p:nvSpPr>
          <p:cNvPr id="2" name="Title 1"/>
          <p:cNvSpPr>
            <a:spLocks noGrp="1"/>
          </p:cNvSpPr>
          <p:nvPr>
            <p:ph type="title"/>
          </p:nvPr>
        </p:nvSpPr>
        <p:spPr/>
        <p:txBody>
          <a:bodyPr/>
          <a:lstStyle/>
          <a:p>
            <a:pPr algn="ctr"/>
            <a:r>
              <a:rPr lang="en-US" altLang="ar-SA" sz="2900" dirty="0" smtClean="0">
                <a:solidFill>
                  <a:schemeClr val="accent3">
                    <a:lumMod val="75000"/>
                  </a:schemeClr>
                </a:solidFill>
                <a:cs typeface="Times New Roman" pitchFamily="18" charset="0"/>
              </a:rPr>
              <a:t>UTI</a:t>
            </a: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a:r>
              <a:rPr lang="en-US" sz="2800" dirty="0">
                <a:latin typeface="Times New Roman" pitchFamily="18" charset="0"/>
                <a:cs typeface="Times New Roman" pitchFamily="18" charset="0"/>
              </a:rPr>
              <a:t>The </a:t>
            </a:r>
            <a:r>
              <a:rPr lang="en-US" sz="2800" dirty="0" err="1">
                <a:latin typeface="Times New Roman" pitchFamily="18" charset="0"/>
                <a:cs typeface="Times New Roman" pitchFamily="18" charset="0"/>
              </a:rPr>
              <a:t>pinna</a:t>
            </a:r>
            <a:r>
              <a:rPr lang="en-US" sz="2800" dirty="0">
                <a:latin typeface="Times New Roman" pitchFamily="18" charset="0"/>
                <a:cs typeface="Times New Roman" pitchFamily="18" charset="0"/>
              </a:rPr>
              <a:t> of the ear is composed almost entirely of cartilage with minimal blood supply and is vulnerable to infection</a:t>
            </a:r>
            <a:r>
              <a:rPr lang="en-US" sz="2800" dirty="0" smtClean="0">
                <a:latin typeface="Times New Roman" pitchFamily="18" charset="0"/>
                <a:cs typeface="Times New Roman" pitchFamily="18" charset="0"/>
              </a:rPr>
              <a:t>.</a:t>
            </a:r>
          </a:p>
          <a:p>
            <a:pPr algn="l" rtl="0"/>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It is a rare complication. </a:t>
            </a:r>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When </a:t>
            </a:r>
            <a:r>
              <a:rPr lang="en-US" sz="2800" dirty="0" err="1">
                <a:latin typeface="Times New Roman" pitchFamily="18" charset="0"/>
                <a:cs typeface="Times New Roman" pitchFamily="18" charset="0"/>
              </a:rPr>
              <a:t>chondritis</a:t>
            </a:r>
            <a:r>
              <a:rPr lang="en-US" sz="2800" dirty="0">
                <a:latin typeface="Times New Roman" pitchFamily="18" charset="0"/>
                <a:cs typeface="Times New Roman" pitchFamily="18" charset="0"/>
              </a:rPr>
              <a:t> does occur, </a:t>
            </a:r>
            <a:r>
              <a:rPr lang="en-US" sz="2800" dirty="0" smtClean="0">
                <a:latin typeface="Times New Roman" pitchFamily="18" charset="0"/>
                <a:cs typeface="Times New Roman" pitchFamily="18" charset="0"/>
              </a:rPr>
              <a:t>conservative </a:t>
            </a:r>
            <a:r>
              <a:rPr lang="en-US" sz="2800" dirty="0">
                <a:latin typeface="Times New Roman" pitchFamily="18" charset="0"/>
                <a:cs typeface="Times New Roman" pitchFamily="18" charset="0"/>
              </a:rPr>
              <a:t>approach with drainage of the helix centrally, in an attempt to preserve the outer cartilages, is usually successful.</a:t>
            </a:r>
          </a:p>
          <a:p>
            <a:pPr algn="l" rtl="0"/>
            <a:endParaRPr lang="ar-EG" dirty="0"/>
          </a:p>
        </p:txBody>
      </p:sp>
      <p:sp>
        <p:nvSpPr>
          <p:cNvPr id="2" name="Title 1"/>
          <p:cNvSpPr>
            <a:spLocks noGrp="1"/>
          </p:cNvSpPr>
          <p:nvPr>
            <p:ph type="title"/>
          </p:nvPr>
        </p:nvSpPr>
        <p:spPr/>
        <p:txBody>
          <a:bodyPr>
            <a:normAutofit/>
          </a:bodyPr>
          <a:lstStyle/>
          <a:p>
            <a:pPr algn="ctr"/>
            <a:r>
              <a:rPr lang="en-US" altLang="ar-SA" sz="2900" dirty="0" err="1">
                <a:solidFill>
                  <a:schemeClr val="accent3">
                    <a:lumMod val="75000"/>
                  </a:schemeClr>
                </a:solidFill>
                <a:cs typeface="Times New Roman" pitchFamily="18" charset="0"/>
              </a:rPr>
              <a:t>Chondritis</a:t>
            </a:r>
            <a:r>
              <a:rPr lang="en-US" altLang="ar-SA" sz="2900" dirty="0">
                <a:solidFill>
                  <a:schemeClr val="accent3">
                    <a:lumMod val="75000"/>
                  </a:schemeClr>
                </a:solidFill>
                <a:cs typeface="Times New Roman" pitchFamily="18" charset="0"/>
              </a:rPr>
              <a:t> of the Ear</a:t>
            </a:r>
            <a:br>
              <a:rPr lang="en-US" altLang="ar-SA" sz="2900" dirty="0">
                <a:solidFill>
                  <a:schemeClr val="accent3">
                    <a:lumMod val="75000"/>
                  </a:schemeClr>
                </a:solidFill>
                <a:cs typeface="Times New Roman" pitchFamily="18" charset="0"/>
              </a:rPr>
            </a:b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The nutritional effects of the </a:t>
            </a:r>
            <a:r>
              <a:rPr lang="en-US" sz="2800" dirty="0" err="1" smtClean="0">
                <a:latin typeface="Times New Roman" pitchFamily="18" charset="0"/>
                <a:cs typeface="Times New Roman" pitchFamily="18" charset="0"/>
              </a:rPr>
              <a:t>hypermetabolic</a:t>
            </a:r>
            <a:r>
              <a:rPr lang="en-US" sz="2800" dirty="0" smtClean="0">
                <a:latin typeface="Times New Roman" pitchFamily="18" charset="0"/>
                <a:cs typeface="Times New Roman" pitchFamily="18" charset="0"/>
              </a:rPr>
              <a:t> response to thermal injury are manifested as exaggerated energy expenditure and massive nitrogen loss. </a:t>
            </a:r>
          </a:p>
          <a:p>
            <a:pPr marL="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Nutritional support is directed primarily toward supply of calories to match energy expenditure and provision of nitrogen to replace or support body protein stores.</a:t>
            </a:r>
          </a:p>
          <a:p>
            <a:pPr marL="0" algn="l" rtl="0"/>
            <a:endParaRPr lang="ar-EG"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altLang="ar-SA" sz="2900" dirty="0">
                <a:solidFill>
                  <a:schemeClr val="accent3">
                    <a:lumMod val="75000"/>
                  </a:schemeClr>
                </a:solidFill>
                <a:cs typeface="Times New Roman" pitchFamily="18" charset="0"/>
              </a:rPr>
              <a:t>NUTRITIONAL SUPPORT</a:t>
            </a:r>
            <a:br>
              <a:rPr lang="en-US" altLang="ar-SA" sz="2900" dirty="0">
                <a:solidFill>
                  <a:schemeClr val="accent3">
                    <a:lumMod val="75000"/>
                  </a:schemeClr>
                </a:solidFill>
                <a:cs typeface="Times New Roman" pitchFamily="18" charset="0"/>
              </a:rPr>
            </a:br>
            <a:endParaRPr lang="ar-EG" altLang="ar-SA" sz="2900" dirty="0">
              <a:solidFill>
                <a:schemeClr val="accent3">
                  <a:lumMod val="75000"/>
                </a:schemeClr>
              </a:solidFill>
              <a:cs typeface="Times New Roman" pitchFamily="18" charset="0"/>
            </a:endParaRPr>
          </a:p>
        </p:txBody>
      </p:sp>
    </p:spTree>
  </p:cSld>
  <p:clrMapOvr>
    <a:masterClrMapping/>
  </p:clrMapOvr>
  <p:transition spd="med">
    <p:strips dir="ld"/>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8229600" cy="4525963"/>
          </a:xfrm>
        </p:spPr>
        <p:txBody>
          <a:bodyPr/>
          <a:lstStyle/>
          <a:p>
            <a:pPr algn="l"/>
            <a:r>
              <a:rPr lang="en-US" sz="2800" dirty="0" smtClean="0">
                <a:latin typeface="Times New Roman" pitchFamily="18" charset="0"/>
                <a:cs typeface="Times New Roman" pitchFamily="18" charset="0"/>
              </a:rPr>
              <a:t>Caloric requirements in adult burn patients are calculated using the </a:t>
            </a:r>
            <a:r>
              <a:rPr lang="en-US" sz="2800" dirty="0" err="1" smtClean="0">
                <a:latin typeface="Times New Roman" pitchFamily="18" charset="0"/>
                <a:cs typeface="Times New Roman" pitchFamily="18" charset="0"/>
              </a:rPr>
              <a:t>Curreri</a:t>
            </a:r>
            <a:endParaRPr lang="en-US" sz="2800" dirty="0" smtClean="0">
              <a:latin typeface="Times New Roman" pitchFamily="18" charset="0"/>
              <a:cs typeface="Times New Roman" pitchFamily="18" charset="0"/>
            </a:endParaRPr>
          </a:p>
          <a:p>
            <a:pPr algn="l"/>
            <a:r>
              <a:rPr lang="en-US" sz="2800" dirty="0" smtClean="0">
                <a:latin typeface="Times New Roman" pitchFamily="18" charset="0"/>
                <a:cs typeface="Times New Roman" pitchFamily="18" charset="0"/>
              </a:rPr>
              <a:t>formula, which calls for </a:t>
            </a:r>
            <a:r>
              <a:rPr lang="en-US" sz="2800" b="1" u="sng" dirty="0" smtClean="0">
                <a:solidFill>
                  <a:srgbClr val="FF0000"/>
                </a:solidFill>
                <a:latin typeface="Times New Roman" pitchFamily="18" charset="0"/>
                <a:cs typeface="Times New Roman" pitchFamily="18" charset="0"/>
              </a:rPr>
              <a:t>25 kcal/kg/day plus 40 kcal/% TBSA</a:t>
            </a:r>
            <a:r>
              <a:rPr lang="en-US" sz="2800" dirty="0" smtClean="0">
                <a:latin typeface="Times New Roman" pitchFamily="18" charset="0"/>
                <a:cs typeface="Times New Roman" pitchFamily="18" charset="0"/>
              </a:rPr>
              <a:t> burned/day</a:t>
            </a:r>
            <a:r>
              <a:rPr lang="en-US" sz="2800" dirty="0" smtClean="0">
                <a:latin typeface="Minion-Regular"/>
              </a:rPr>
              <a:t>.</a:t>
            </a:r>
            <a:endParaRPr lang="ar-EG" dirty="0"/>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Autofit/>
          </a:bodyPr>
          <a:lstStyle/>
          <a:p>
            <a:pPr marL="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Patients with burns under 25 percent TBSA that are not complicated by facial injury, inhalation injury, or malnutrition, and are not associated with psychological difficulties can usually be maintained on high-calorie, high-protein diets ingested orally. </a:t>
            </a:r>
          </a:p>
          <a:p>
            <a:pPr marL="0" lvl="0" indent="-342900" algn="l" rtl="0">
              <a:lnSpc>
                <a:spcPct val="115000"/>
              </a:lnSpc>
              <a:spcAft>
                <a:spcPts val="1000"/>
              </a:spcAft>
              <a:tabLst>
                <a:tab pos="457200" algn="l"/>
              </a:tabLst>
            </a:pPr>
            <a:r>
              <a:rPr lang="en-US" sz="2800" dirty="0" smtClean="0">
                <a:latin typeface="Times New Roman" pitchFamily="18" charset="0"/>
                <a:cs typeface="Times New Roman" pitchFamily="18" charset="0"/>
              </a:rPr>
              <a:t>The nutritional requirements of patients with large burns cannot be met by the </a:t>
            </a:r>
            <a:r>
              <a:rPr lang="en-US" sz="2800" dirty="0" err="1" smtClean="0">
                <a:latin typeface="Times New Roman" pitchFamily="18" charset="0"/>
                <a:cs typeface="Times New Roman" pitchFamily="18" charset="0"/>
              </a:rPr>
              <a:t>oralroute</a:t>
            </a:r>
            <a:r>
              <a:rPr lang="en-US" sz="2800" dirty="0" smtClean="0">
                <a:latin typeface="Times New Roman" pitchFamily="18" charset="0"/>
                <a:cs typeface="Times New Roman" pitchFamily="18" charset="0"/>
              </a:rPr>
              <a:t> alone, and these patients should be fed </a:t>
            </a:r>
            <a:r>
              <a:rPr lang="en-US" sz="2800" dirty="0" err="1" smtClean="0">
                <a:latin typeface="Times New Roman" pitchFamily="18" charset="0"/>
                <a:cs typeface="Times New Roman" pitchFamily="18" charset="0"/>
              </a:rPr>
              <a:t>gastrointestinally</a:t>
            </a:r>
            <a:r>
              <a:rPr lang="en-US" sz="2800" dirty="0" smtClean="0">
                <a:latin typeface="Times New Roman" pitchFamily="18" charset="0"/>
                <a:cs typeface="Times New Roman" pitchFamily="18" charset="0"/>
              </a:rPr>
              <a:t> or </a:t>
            </a:r>
            <a:r>
              <a:rPr lang="en-US" sz="2800" dirty="0" err="1" smtClean="0">
                <a:latin typeface="Times New Roman" pitchFamily="18" charset="0"/>
                <a:cs typeface="Times New Roman" pitchFamily="18" charset="0"/>
              </a:rPr>
              <a:t>nasoenterally</a:t>
            </a:r>
            <a:r>
              <a:rPr lang="en-US" sz="2800" dirty="0" smtClean="0">
                <a:latin typeface="Times New Roman" pitchFamily="18" charset="0"/>
                <a:cs typeface="Times New Roman" pitchFamily="18" charset="0"/>
              </a:rPr>
              <a:t>. </a:t>
            </a:r>
          </a:p>
          <a:p>
            <a:pPr marL="0" algn="l" rtl="0"/>
            <a:endParaRPr lang="ar-EG"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u="sng" dirty="0">
                <a:solidFill>
                  <a:schemeClr val="tx2"/>
                </a:solidFill>
                <a:latin typeface="+mj-lt"/>
                <a:ea typeface="+mj-ea"/>
                <a:cs typeface="+mj-cs"/>
              </a:rPr>
              <a:t>Route of Administration</a:t>
            </a:r>
            <a:br>
              <a:rPr lang="en-US" u="sng" dirty="0">
                <a:solidFill>
                  <a:schemeClr val="tx2"/>
                </a:solidFill>
                <a:latin typeface="+mj-lt"/>
                <a:ea typeface="+mj-ea"/>
                <a:cs typeface="+mj-cs"/>
              </a:rPr>
            </a:br>
            <a:endParaRPr lang="ar-EG" u="sng" dirty="0"/>
          </a:p>
        </p:txBody>
      </p:sp>
    </p:spTree>
  </p:cSld>
  <p:clrMapOvr>
    <a:masterClrMapping/>
  </p:clrMapOvr>
  <p:transition spd="med">
    <p:strips dir="ld"/>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lvl="0" indent="-342900" algn="l" rtl="0">
              <a:lnSpc>
                <a:spcPct val="115000"/>
              </a:lnSpc>
              <a:spcAft>
                <a:spcPts val="1000"/>
              </a:spcAft>
              <a:buClr>
                <a:srgbClr val="2DA2BF"/>
              </a:buClr>
              <a:tabLst>
                <a:tab pos="457200" algn="l"/>
              </a:tabLst>
            </a:pPr>
            <a:r>
              <a:rPr lang="en-US" sz="2800" dirty="0" smtClean="0">
                <a:latin typeface="Times New Roman" pitchFamily="18" charset="0"/>
                <a:cs typeface="Times New Roman" pitchFamily="18" charset="0"/>
              </a:rPr>
              <a:t>A functionally intact alimentary tract always should be used.</a:t>
            </a:r>
          </a:p>
          <a:p>
            <a:pPr marL="0" lvl="0" indent="-342900" algn="l" rtl="0">
              <a:lnSpc>
                <a:spcPct val="115000"/>
              </a:lnSpc>
              <a:spcAft>
                <a:spcPts val="1000"/>
              </a:spcAft>
              <a:buClr>
                <a:srgbClr val="2DA2BF"/>
              </a:buClr>
              <a:tabLst>
                <a:tab pos="457200" algn="l"/>
              </a:tabLst>
            </a:pPr>
            <a:r>
              <a:rPr lang="en-US" sz="2800" dirty="0" err="1" smtClean="0">
                <a:latin typeface="Times New Roman" pitchFamily="18" charset="0"/>
                <a:cs typeface="Times New Roman" pitchFamily="18" charset="0"/>
              </a:rPr>
              <a:t>Enteral</a:t>
            </a:r>
            <a:r>
              <a:rPr lang="en-US" sz="2800" dirty="0" smtClean="0">
                <a:latin typeface="Times New Roman" pitchFamily="18" charset="0"/>
                <a:cs typeface="Times New Roman" pitchFamily="18" charset="0"/>
              </a:rPr>
              <a:t> nutrients seem to maintain the integrity of the gastrointestinal tract, and increased hepatic protein synthesis may reduce the incidence of bacterial translocation from the gut. </a:t>
            </a:r>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lvl="0" indent="-342900" algn="l" rtl="0">
              <a:lnSpc>
                <a:spcPct val="115000"/>
              </a:lnSpc>
              <a:spcAft>
                <a:spcPts val="1000"/>
              </a:spcAft>
              <a:buClr>
                <a:srgbClr val="2DA2BF"/>
              </a:buClr>
              <a:tabLst>
                <a:tab pos="457200" algn="l"/>
              </a:tabLst>
            </a:pPr>
            <a:r>
              <a:rPr lang="en-US" sz="2800" dirty="0" smtClean="0">
                <a:latin typeface="Times New Roman" pitchFamily="18" charset="0"/>
                <a:cs typeface="Times New Roman" pitchFamily="18" charset="0"/>
              </a:rPr>
              <a:t>An oral diet preserves gut mucosal mass and maintains digestive enzyme content; </a:t>
            </a:r>
            <a:r>
              <a:rPr lang="en-US" sz="2800" dirty="0" err="1" smtClean="0">
                <a:latin typeface="Times New Roman" pitchFamily="18" charset="0"/>
                <a:cs typeface="Times New Roman" pitchFamily="18" charset="0"/>
              </a:rPr>
              <a:t>parenteral</a:t>
            </a:r>
            <a:r>
              <a:rPr lang="en-US" sz="2800" dirty="0" smtClean="0">
                <a:latin typeface="Times New Roman" pitchFamily="18" charset="0"/>
                <a:cs typeface="Times New Roman" pitchFamily="18" charset="0"/>
              </a:rPr>
              <a:t> feeding results in decreased mucosal cell turnover. </a:t>
            </a:r>
          </a:p>
          <a:p>
            <a:pPr marL="0" lvl="0" indent="-342900" algn="l" rtl="0">
              <a:lnSpc>
                <a:spcPct val="115000"/>
              </a:lnSpc>
              <a:spcAft>
                <a:spcPts val="1000"/>
              </a:spcAft>
              <a:buClr>
                <a:srgbClr val="2DA2BF"/>
              </a:buClr>
              <a:tabLst>
                <a:tab pos="457200" algn="l"/>
              </a:tabLst>
            </a:pPr>
            <a:r>
              <a:rPr lang="en-US" sz="2800" dirty="0" smtClean="0">
                <a:latin typeface="Times New Roman" pitchFamily="18" charset="0"/>
                <a:cs typeface="Times New Roman" pitchFamily="18" charset="0"/>
              </a:rPr>
              <a:t>Total </a:t>
            </a:r>
            <a:r>
              <a:rPr lang="en-US" sz="2800" dirty="0" err="1" smtClean="0">
                <a:latin typeface="Times New Roman" pitchFamily="18" charset="0"/>
                <a:cs typeface="Times New Roman" pitchFamily="18" charset="0"/>
              </a:rPr>
              <a:t>parenteral</a:t>
            </a:r>
            <a:r>
              <a:rPr lang="en-US" sz="2800" dirty="0" smtClean="0">
                <a:latin typeface="Times New Roman" pitchFamily="18" charset="0"/>
                <a:cs typeface="Times New Roman" pitchFamily="18" charset="0"/>
              </a:rPr>
              <a:t> nutrition should be instituted when </a:t>
            </a:r>
            <a:r>
              <a:rPr lang="en-US" sz="2800" dirty="0" err="1" smtClean="0">
                <a:latin typeface="Times New Roman" pitchFamily="18" charset="0"/>
                <a:cs typeface="Times New Roman" pitchFamily="18" charset="0"/>
              </a:rPr>
              <a:t>enteral</a:t>
            </a:r>
            <a:r>
              <a:rPr lang="en-US" sz="2800" dirty="0" smtClean="0">
                <a:latin typeface="Times New Roman" pitchFamily="18" charset="0"/>
                <a:cs typeface="Times New Roman" pitchFamily="18" charset="0"/>
              </a:rPr>
              <a:t> feedings alone cannot provide adequate nutritional support</a:t>
            </a:r>
          </a:p>
          <a:p>
            <a:endParaRPr lang="ar-EG" dirty="0"/>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525963"/>
          </a:xfrm>
        </p:spPr>
        <p:txBody>
          <a:bodyPr>
            <a:noAutofit/>
          </a:bodyPr>
          <a:lstStyle/>
          <a:p>
            <a:pPr algn="ctr">
              <a:buNone/>
            </a:pPr>
            <a:endParaRPr lang="ar-EG" sz="13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Times New Roman" pitchFamily="18" charset="0"/>
              <a:cs typeface="Times New Roman" pitchFamily="18" charset="0"/>
            </a:endParaRPr>
          </a:p>
        </p:txBody>
      </p:sp>
      <p:sp>
        <p:nvSpPr>
          <p:cNvPr id="3" name="Title 2"/>
          <p:cNvSpPr>
            <a:spLocks noGrp="1"/>
          </p:cNvSpPr>
          <p:nvPr>
            <p:ph type="title"/>
          </p:nvPr>
        </p:nvSpPr>
        <p:spPr/>
        <p:txBody>
          <a:bodyPr>
            <a:noAutofit/>
          </a:bodyPr>
          <a:lstStyle/>
          <a:p>
            <a:pPr algn="ctr"/>
            <a:r>
              <a:rPr lang="en-US" sz="9600" dirty="0" err="1" smtClean="0">
                <a:solidFill>
                  <a:schemeClr val="accent2">
                    <a:lumMod val="75000"/>
                  </a:schemeClr>
                </a:solidFill>
                <a:latin typeface="Times New Roman" pitchFamily="18" charset="0"/>
                <a:cs typeface="Times New Roman" pitchFamily="18" charset="0"/>
              </a:rPr>
              <a:t>Thanx</a:t>
            </a:r>
            <a:endParaRPr lang="ar-EG" sz="9600" dirty="0">
              <a:solidFill>
                <a:schemeClr val="accent2">
                  <a:lumMod val="75000"/>
                </a:schemeClr>
              </a:solidFill>
              <a:latin typeface="Times New Roman" pitchFamily="18" charset="0"/>
              <a:cs typeface="Times New Roman" pitchFamily="18" charset="0"/>
            </a:endParaRPr>
          </a:p>
        </p:txBody>
      </p:sp>
      <p:pic>
        <p:nvPicPr>
          <p:cNvPr id="4" name="Picture 3" descr="imagesCASM66VZ.jpg"/>
          <p:cNvPicPr>
            <a:picLocks noChangeAspect="1"/>
          </p:cNvPicPr>
          <p:nvPr/>
        </p:nvPicPr>
        <p:blipFill>
          <a:blip r:embed="rId2"/>
          <a:stretch>
            <a:fillRect/>
          </a:stretch>
        </p:blipFill>
        <p:spPr>
          <a:xfrm>
            <a:off x="1447800" y="1905000"/>
            <a:ext cx="6324600" cy="3581400"/>
          </a:xfrm>
          <a:prstGeom prst="rect">
            <a:avLst/>
          </a:prstGeom>
        </p:spPr>
      </p:pic>
    </p:spTree>
  </p:cSld>
  <p:clrMapOvr>
    <a:masterClrMapping/>
  </p:clrMapOvr>
  <p:transition spd="med">
    <p:strips dir="ld"/>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en-US" sz="287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Times New Roman" pitchFamily="18" charset="0"/>
                <a:cs typeface="Times New Roman" pitchFamily="18" charset="0"/>
              </a:rPr>
              <a:t>FIN</a:t>
            </a:r>
          </a:p>
          <a:p>
            <a:endParaRPr lang="ar-EG" dirty="0"/>
          </a:p>
        </p:txBody>
      </p:sp>
      <p:sp>
        <p:nvSpPr>
          <p:cNvPr id="3" name="Title 2"/>
          <p:cNvSpPr>
            <a:spLocks noGrp="1"/>
          </p:cNvSpPr>
          <p:nvPr>
            <p:ph type="title"/>
          </p:nvPr>
        </p:nvSpPr>
        <p:spPr/>
        <p:txBody>
          <a:bodyPr/>
          <a:lstStyle/>
          <a:p>
            <a:endParaRPr lang="ar-EG"/>
          </a:p>
        </p:txBody>
      </p:sp>
    </p:spTree>
  </p:cSld>
  <p:clrMapOvr>
    <a:masterClrMapping/>
  </p:clrMapOvr>
  <p:transition spd="med">
    <p:strips dir="l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1">
      <a:dk1>
        <a:sysClr val="windowText" lastClr="000000"/>
      </a:dk1>
      <a:lt1>
        <a:sysClr val="window" lastClr="FFFFFF"/>
      </a:lt1>
      <a:dk2>
        <a:srgbClr val="464646"/>
      </a:dk2>
      <a:lt2>
        <a:srgbClr val="DEF5FA"/>
      </a:lt2>
      <a:accent1>
        <a:srgbClr val="2DA2BF"/>
      </a:accent1>
      <a:accent2>
        <a:srgbClr val="DA1F28"/>
      </a:accent2>
      <a:accent3>
        <a:srgbClr val="EB641B"/>
      </a:accent3>
      <a:accent4>
        <a:srgbClr val="0070C0"/>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903</TotalTime>
  <Words>4055</Words>
  <Application>Microsoft Office PowerPoint</Application>
  <PresentationFormat>On-screen Show (4:3)</PresentationFormat>
  <Paragraphs>444</Paragraphs>
  <Slides>121</Slides>
  <Notes>1</Notes>
  <HiddenSlides>0</HiddenSlides>
  <MMClips>0</MMClips>
  <ScaleCrop>false</ScaleCrop>
  <HeadingPairs>
    <vt:vector size="4" baseType="variant">
      <vt:variant>
        <vt:lpstr>Theme</vt:lpstr>
      </vt:variant>
      <vt:variant>
        <vt:i4>1</vt:i4>
      </vt:variant>
      <vt:variant>
        <vt:lpstr>Slide Titles</vt:lpstr>
      </vt:variant>
      <vt:variant>
        <vt:i4>121</vt:i4>
      </vt:variant>
    </vt:vector>
  </HeadingPairs>
  <TitlesOfParts>
    <vt:vector size="122" baseType="lpstr">
      <vt:lpstr>Concourse</vt:lpstr>
      <vt:lpstr>Slide 1</vt:lpstr>
      <vt:lpstr>عدنا</vt:lpstr>
      <vt:lpstr>Burn  basic  facts and management principles part 2 BY Tamer Rushdy</vt:lpstr>
      <vt:lpstr>BURN CENTER ADMISSION  CRITERIA </vt:lpstr>
      <vt:lpstr>Slide 5</vt:lpstr>
      <vt:lpstr>Today</vt:lpstr>
      <vt:lpstr>Emergency Escharotomy </vt:lpstr>
      <vt:lpstr> Indications Emergency Escharotomy,</vt:lpstr>
      <vt:lpstr> DECISION</vt:lpstr>
      <vt:lpstr> DECISION</vt:lpstr>
      <vt:lpstr>Chest Escharotomy </vt:lpstr>
      <vt:lpstr>Slide 12</vt:lpstr>
      <vt:lpstr>Escharotomy of Extremities</vt:lpstr>
      <vt:lpstr>Slide 14</vt:lpstr>
      <vt:lpstr>Slide 15</vt:lpstr>
      <vt:lpstr>Slide 16</vt:lpstr>
      <vt:lpstr>Slide 17</vt:lpstr>
      <vt:lpstr>Slide 18</vt:lpstr>
      <vt:lpstr>Slide 19</vt:lpstr>
      <vt:lpstr>TREATMENT PLANNING</vt:lpstr>
      <vt:lpstr>Slide 21</vt:lpstr>
      <vt:lpstr>Topical Antimicrobial Therapy </vt:lpstr>
      <vt:lpstr>Other agents</vt:lpstr>
      <vt:lpstr>Slide 24</vt:lpstr>
      <vt:lpstr>Slide 25</vt:lpstr>
      <vt:lpstr>Slide 26</vt:lpstr>
      <vt:lpstr>Slide 27</vt:lpstr>
      <vt:lpstr>Slide 28</vt:lpstr>
      <vt:lpstr>SKIN SUBSTITUTES</vt:lpstr>
      <vt:lpstr>Slide 30</vt:lpstr>
      <vt:lpstr>ALLOGRAFT SKIN (HOMOGRAFT)</vt:lpstr>
      <vt:lpstr>Slide 32</vt:lpstr>
      <vt:lpstr>XENOGRAFTS</vt:lpstr>
      <vt:lpstr>Exposure versus Closed Management</vt:lpstr>
      <vt:lpstr>Exposure versus Closed Management</vt:lpstr>
      <vt:lpstr> Cultured Epidermal Autograft </vt:lpstr>
      <vt:lpstr>Slide 37</vt:lpstr>
      <vt:lpstr>Slide 38</vt:lpstr>
      <vt:lpstr>Slide 39</vt:lpstr>
      <vt:lpstr>Slide 40</vt:lpstr>
      <vt:lpstr>Technical Considerations EXCISION</vt:lpstr>
      <vt:lpstr>Slide 42</vt:lpstr>
      <vt:lpstr>Types</vt:lpstr>
      <vt:lpstr>Tangential (Sequential) Excision  </vt:lpstr>
      <vt:lpstr>Tangential (Sequential) Excision  </vt:lpstr>
      <vt:lpstr>Slide 46</vt:lpstr>
      <vt:lpstr>Fascial Excision  </vt:lpstr>
      <vt:lpstr>Advantages</vt:lpstr>
      <vt:lpstr>Disadvantages</vt:lpstr>
      <vt:lpstr>Grafting broad lines</vt:lpstr>
      <vt:lpstr>Grafting</vt:lpstr>
      <vt:lpstr>Grafting</vt:lpstr>
      <vt:lpstr>Slide 53</vt:lpstr>
      <vt:lpstr>Slide 54</vt:lpstr>
      <vt:lpstr>Available Skin Graft Donor Sites</vt:lpstr>
      <vt:lpstr>Slide 56</vt:lpstr>
      <vt:lpstr>Slide 57</vt:lpstr>
      <vt:lpstr>Slide 58</vt:lpstr>
      <vt:lpstr>Slide 59</vt:lpstr>
      <vt:lpstr>Slide 60</vt:lpstr>
      <vt:lpstr>Face   </vt:lpstr>
      <vt:lpstr> Ears    </vt:lpstr>
      <vt:lpstr> Eyes  </vt:lpstr>
      <vt:lpstr>Hands   </vt:lpstr>
      <vt:lpstr>Feet  </vt:lpstr>
      <vt:lpstr>Perineum  </vt:lpstr>
      <vt:lpstr>Positioning of burn patient  </vt:lpstr>
      <vt:lpstr>management of  post- burn sequalae </vt:lpstr>
      <vt:lpstr>Slide 69</vt:lpstr>
      <vt:lpstr>Slide 70</vt:lpstr>
      <vt:lpstr>Slide 71</vt:lpstr>
      <vt:lpstr>How to prevent hypertrophied scar and keloid: </vt:lpstr>
      <vt:lpstr>Slide 73</vt:lpstr>
      <vt:lpstr>Treatment of an established keloid or hypertrophic scar</vt:lpstr>
      <vt:lpstr>Slide 75</vt:lpstr>
      <vt:lpstr>Slide 76</vt:lpstr>
      <vt:lpstr>Slide 77</vt:lpstr>
      <vt:lpstr>Slide 78</vt:lpstr>
      <vt:lpstr>Scalp</vt:lpstr>
      <vt:lpstr>Slide 80</vt:lpstr>
      <vt:lpstr>Slide 81</vt:lpstr>
      <vt:lpstr>Slide 82</vt:lpstr>
      <vt:lpstr>Slide 83</vt:lpstr>
      <vt:lpstr>Slide 84</vt:lpstr>
      <vt:lpstr>Slide 85</vt:lpstr>
      <vt:lpstr>Face</vt:lpstr>
      <vt:lpstr>Eye lid</vt:lpstr>
      <vt:lpstr>Slide 88</vt:lpstr>
      <vt:lpstr>Slide 89</vt:lpstr>
      <vt:lpstr>Eye brow</vt:lpstr>
      <vt:lpstr>Slide 91</vt:lpstr>
      <vt:lpstr>Slide 92</vt:lpstr>
      <vt:lpstr>Lip and mouth</vt:lpstr>
      <vt:lpstr>Slide 94</vt:lpstr>
      <vt:lpstr>Nose</vt:lpstr>
      <vt:lpstr>Slide 96</vt:lpstr>
      <vt:lpstr>Ear</vt:lpstr>
      <vt:lpstr>Slide 98</vt:lpstr>
      <vt:lpstr>Slide 99</vt:lpstr>
      <vt:lpstr>Neck</vt:lpstr>
      <vt:lpstr>Slide 101</vt:lpstr>
      <vt:lpstr>Axilla</vt:lpstr>
      <vt:lpstr>Slide 103</vt:lpstr>
      <vt:lpstr>Slide 104</vt:lpstr>
      <vt:lpstr>Slide 105</vt:lpstr>
      <vt:lpstr>  Clinically any change in patient’s general status should lead to high suspicion of sepsis: </vt:lpstr>
      <vt:lpstr>Slide 107</vt:lpstr>
      <vt:lpstr>Wound Infection </vt:lpstr>
      <vt:lpstr>Wound Infection </vt:lpstr>
      <vt:lpstr>Pneumonia</vt:lpstr>
      <vt:lpstr>Suppurative Thrombophlebitis </vt:lpstr>
      <vt:lpstr>Bacterial Endocarditis </vt:lpstr>
      <vt:lpstr>UTI</vt:lpstr>
      <vt:lpstr>Chondritis of the Ear </vt:lpstr>
      <vt:lpstr>NUTRITIONAL SUPPORT </vt:lpstr>
      <vt:lpstr>Slide 116</vt:lpstr>
      <vt:lpstr>Route of Administration </vt:lpstr>
      <vt:lpstr>Slide 118</vt:lpstr>
      <vt:lpstr>Slide 119</vt:lpstr>
      <vt:lpstr>Thanx</vt:lpstr>
      <vt:lpstr>Slide 121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P-PC</cp:lastModifiedBy>
  <cp:revision>145</cp:revision>
  <dcterms:created xsi:type="dcterms:W3CDTF">2006-08-16T00:00:00Z</dcterms:created>
  <dcterms:modified xsi:type="dcterms:W3CDTF">2010-02-14T08:06:54Z</dcterms:modified>
</cp:coreProperties>
</file>